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Cabin"/>
      <p:regular r:id="rId43"/>
      <p:bold r:id="rId44"/>
      <p:italic r:id="rId45"/>
      <p:boldItalic r:id="rId46"/>
    </p:embeddedFont>
    <p:embeddedFont>
      <p:font typeface="Source Code Pro"/>
      <p:regular r:id="rId47"/>
      <p:bold r:id="rId48"/>
      <p:italic r:id="rId49"/>
      <p:boldItalic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593CD8-A934-429B-8E0F-59875D6F7870}">
  <a:tblStyle styleId="{41593CD8-A934-429B-8E0F-59875D6F78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Cabin-bold.fntdata"/><Relationship Id="rId43" Type="http://schemas.openxmlformats.org/officeDocument/2006/relationships/font" Target="fonts/Cabin-regular.fntdata"/><Relationship Id="rId46" Type="http://schemas.openxmlformats.org/officeDocument/2006/relationships/font" Target="fonts/Cabin-boldItalic.fntdata"/><Relationship Id="rId45" Type="http://schemas.openxmlformats.org/officeDocument/2006/relationships/font" Target="fonts/Cabin-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CodePro-bold.fntdata"/><Relationship Id="rId47" Type="http://schemas.openxmlformats.org/officeDocument/2006/relationships/font" Target="fonts/SourceCodePro-regular.fntdata"/><Relationship Id="rId49" Type="http://schemas.openxmlformats.org/officeDocument/2006/relationships/font" Target="fonts/SourceCodePr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swald-regular.fntdata"/><Relationship Id="rId50" Type="http://schemas.openxmlformats.org/officeDocument/2006/relationships/font" Target="fonts/SourceCodePro-boldItalic.fntdata"/><Relationship Id="rId52"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68742edc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68742edc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68742edc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68742edc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4f225066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4f225066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4f225066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4f225066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ac60f56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ac60f56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ac60f56e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ac60f56e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ac60f56e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ac60f56e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ac60f56e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ac60f56e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ac60f56e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ac60f56e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ac60f56e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ac60f56e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e4f225066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e4f225066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68742edc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68742edc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68742edc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a68742edc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ac60f56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ac60f56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4f274002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4f274002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e4f274002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e4f274002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4f274002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4f274002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6e550f19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6e550f19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e4f274002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e4f274002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4f274002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4f274002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4f274002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e4f274002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68742ed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a68742ed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a69130b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a69130b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6e550f19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6e550f19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6e550f19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6e550f19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ac60f58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ac60f58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4f27400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4f27400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68742edc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68742edc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4f274002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4f274002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4f274002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4f274002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68742edc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68742edc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60" name="Google Shape;60;p1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rm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61" name="Google Shape;61;p1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2" name="Google Shape;62;p1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3" name="Google Shape;63;p13"/>
          <p:cNvSpPr txBox="1"/>
          <p:nvPr>
            <p:ph idx="12" type="sldNum"/>
          </p:nvPr>
        </p:nvSpPr>
        <p:spPr>
          <a:xfrm>
            <a:off x="8613775" y="4729163"/>
            <a:ext cx="457200" cy="357000"/>
          </a:xfrm>
          <a:prstGeom prst="rect">
            <a:avLst/>
          </a:prstGeom>
          <a:noFill/>
          <a:ln>
            <a:noFill/>
          </a:ln>
        </p:spPr>
        <p:txBody>
          <a:bodyPr anchorCtr="0" anchor="b" bIns="45700" lIns="91425" spcFirstLastPara="1" rIns="91425" wrap="square" tIns="45700">
            <a:norm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411175" y="644300"/>
            <a:ext cx="8282400" cy="159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a:t>Cơ bản về kiểm thử</a:t>
            </a:r>
            <a:endParaRPr/>
          </a:p>
        </p:txBody>
      </p:sp>
      <p:sp>
        <p:nvSpPr>
          <p:cNvPr id="69" name="Google Shape;69;p14"/>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1.2 Tại sao kiểm thử phần mềm lại cần thiết?</a:t>
            </a:r>
            <a:endParaRPr/>
          </a:p>
        </p:txBody>
      </p:sp>
      <p:sp>
        <p:nvSpPr>
          <p:cNvPr id="133" name="Google Shape;133;p23"/>
          <p:cNvSpPr txBox="1"/>
          <p:nvPr>
            <p:ph idx="1" type="body"/>
          </p:nvPr>
        </p:nvSpPr>
        <p:spPr>
          <a:xfrm>
            <a:off x="311700" y="1392625"/>
            <a:ext cx="8520600" cy="3099900"/>
          </a:xfrm>
          <a:prstGeom prst="rect">
            <a:avLst/>
          </a:prstGeom>
        </p:spPr>
        <p:txBody>
          <a:bodyPr anchorCtr="0" anchor="t" bIns="91425" lIns="91425" spcFirstLastPara="1" rIns="91425" wrap="square" tIns="91425">
            <a:normAutofit lnSpcReduction="10000"/>
          </a:bodyPr>
          <a:lstStyle/>
          <a:p>
            <a:pPr indent="0" lvl="0" marL="0" rtl="0" algn="just">
              <a:lnSpc>
                <a:spcPct val="150000"/>
              </a:lnSpc>
              <a:spcBef>
                <a:spcPts val="600"/>
              </a:spcBef>
              <a:spcAft>
                <a:spcPts val="0"/>
              </a:spcAft>
              <a:buNone/>
            </a:pPr>
            <a:r>
              <a:rPr lang="vi"/>
              <a:t>=&gt; Kiểm thử tìm bugs hoặc phát hiện failure </a:t>
            </a:r>
            <a:endParaRPr/>
          </a:p>
          <a:p>
            <a:pPr indent="0" lvl="0" marL="457200" rtl="0" algn="just">
              <a:lnSpc>
                <a:spcPct val="150000"/>
              </a:lnSpc>
              <a:spcBef>
                <a:spcPts val="600"/>
              </a:spcBef>
              <a:spcAft>
                <a:spcPts val="0"/>
              </a:spcAft>
              <a:buNone/>
            </a:pPr>
            <a:r>
              <a:rPr lang="vi"/>
              <a:t>=&gt;  Đảm bảo chất lượng của sản phẩm </a:t>
            </a:r>
            <a:endParaRPr/>
          </a:p>
          <a:p>
            <a:pPr indent="0" lvl="0" marL="914400" rtl="0" algn="just">
              <a:lnSpc>
                <a:spcPct val="150000"/>
              </a:lnSpc>
              <a:spcBef>
                <a:spcPts val="600"/>
              </a:spcBef>
              <a:spcAft>
                <a:spcPts val="0"/>
              </a:spcAft>
              <a:buNone/>
            </a:pPr>
            <a:r>
              <a:rPr lang="vi"/>
              <a:t>=&gt; Tăng độ tin tưởng và hài lòng của khách hàng</a:t>
            </a:r>
            <a:endParaRPr/>
          </a:p>
          <a:p>
            <a:pPr indent="0" lvl="0" marL="0" marR="38100" rtl="0" algn="l">
              <a:lnSpc>
                <a:spcPct val="128571"/>
              </a:lnSpc>
              <a:spcBef>
                <a:spcPts val="1000"/>
              </a:spcBef>
              <a:spcAft>
                <a:spcPts val="0"/>
              </a:spcAft>
              <a:buNone/>
            </a:pPr>
            <a:r>
              <a:rPr lang="vi" sz="1600"/>
              <a:t>Kiểm thử phần mềm đánh giá chất lượng phần mềm và giúp giảm nguy cơ lỗi phần mềm trong quá trình vận hành.</a:t>
            </a:r>
            <a:endParaRPr sz="1600"/>
          </a:p>
          <a:p>
            <a:pPr indent="0" lvl="0" marL="0" rtl="0" algn="just">
              <a:lnSpc>
                <a:spcPct val="150000"/>
              </a:lnSpc>
              <a:spcBef>
                <a:spcPts val="600"/>
              </a:spcBef>
              <a:spcAft>
                <a:spcPts val="0"/>
              </a:spcAft>
              <a:buClr>
                <a:srgbClr val="000000"/>
              </a:buClr>
              <a:buSzPts val="24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Nội dung</a:t>
            </a:r>
            <a:endParaRPr/>
          </a:p>
        </p:txBody>
      </p:sp>
      <p:sp>
        <p:nvSpPr>
          <p:cNvPr id="139" name="Google Shape;139;p24"/>
          <p:cNvSpPr txBox="1"/>
          <p:nvPr>
            <p:ph idx="1" type="body"/>
          </p:nvPr>
        </p:nvSpPr>
        <p:spPr>
          <a:xfrm>
            <a:off x="311700" y="1392625"/>
            <a:ext cx="8520600" cy="34092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vi">
                <a:solidFill>
                  <a:srgbClr val="000000"/>
                </a:solidFill>
                <a:highlight>
                  <a:schemeClr val="lt1"/>
                </a:highlight>
              </a:rPr>
              <a:t>1.1 Kiểm thử là gì? </a:t>
            </a:r>
            <a:endParaRPr>
              <a:solidFill>
                <a:srgbClr val="000000"/>
              </a:solidFill>
              <a:highlight>
                <a:schemeClr val="lt1"/>
              </a:highlight>
            </a:endParaRPr>
          </a:p>
          <a:p>
            <a:pPr indent="0" lvl="0" marL="0" rtl="0" algn="l">
              <a:spcBef>
                <a:spcPts val="1200"/>
              </a:spcBef>
              <a:spcAft>
                <a:spcPts val="0"/>
              </a:spcAft>
              <a:buNone/>
            </a:pPr>
            <a:r>
              <a:rPr lang="vi">
                <a:solidFill>
                  <a:srgbClr val="000000"/>
                </a:solidFill>
                <a:highlight>
                  <a:schemeClr val="lt1"/>
                </a:highlight>
              </a:rPr>
              <a:t>1.2 Tại sao kiểm thử lại cần thiết?</a:t>
            </a:r>
            <a:r>
              <a:rPr lang="vi">
                <a:solidFill>
                  <a:srgbClr val="000000"/>
                </a:solidFill>
                <a:highlight>
                  <a:srgbClr val="FFFFFF"/>
                </a:highlight>
              </a:rPr>
              <a:t> </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706B"/>
                </a:highlight>
              </a:rPr>
              <a:t>1.3 Nguyên lý kiểm thử</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FFFF"/>
                </a:highlight>
              </a:rPr>
              <a:t>1.4 Các hoạt động kiểm thử</a:t>
            </a:r>
            <a:endParaRPr>
              <a:solidFill>
                <a:srgbClr val="000000"/>
              </a:solidFill>
              <a:highlight>
                <a:srgbClr val="FFFFFF"/>
              </a:highlight>
            </a:endParaRPr>
          </a:p>
          <a:p>
            <a:pPr indent="0" lvl="0" marL="0" rtl="0" algn="l">
              <a:spcBef>
                <a:spcPts val="1200"/>
              </a:spcBef>
              <a:spcAft>
                <a:spcPts val="1200"/>
              </a:spcAft>
              <a:buNone/>
            </a:pPr>
            <a:r>
              <a:rPr lang="vi">
                <a:solidFill>
                  <a:srgbClr val="000000"/>
                </a:solidFill>
                <a:highlight>
                  <a:srgbClr val="FFFFFF"/>
                </a:highlight>
              </a:rPr>
              <a:t>1.5 Kỹ năng cần thiết của người kiểm thử</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1.3 </a:t>
            </a:r>
            <a:r>
              <a:rPr lang="vi"/>
              <a:t>Nguyên lý kiểm thử</a:t>
            </a:r>
            <a:endParaRPr/>
          </a:p>
        </p:txBody>
      </p:sp>
      <p:pic>
        <p:nvPicPr>
          <p:cNvPr id="145" name="Google Shape;145;p25"/>
          <p:cNvPicPr preferRelativeResize="0"/>
          <p:nvPr/>
        </p:nvPicPr>
        <p:blipFill>
          <a:blip r:embed="rId3">
            <a:alphaModFix/>
          </a:blip>
          <a:stretch>
            <a:fillRect/>
          </a:stretch>
        </p:blipFill>
        <p:spPr>
          <a:xfrm>
            <a:off x="1917750" y="1362350"/>
            <a:ext cx="4809124" cy="3769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1.3 </a:t>
            </a:r>
            <a:r>
              <a:rPr lang="vi"/>
              <a:t>Nguyên lý kiểm thử</a:t>
            </a:r>
            <a:endParaRPr/>
          </a:p>
        </p:txBody>
      </p:sp>
      <p:sp>
        <p:nvSpPr>
          <p:cNvPr id="151" name="Google Shape;151;p26"/>
          <p:cNvSpPr txBox="1"/>
          <p:nvPr>
            <p:ph idx="1" type="body"/>
          </p:nvPr>
        </p:nvSpPr>
        <p:spPr>
          <a:xfrm>
            <a:off x="311700" y="12402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a:solidFill>
                  <a:srgbClr val="FF00FF"/>
                </a:solidFill>
              </a:rPr>
              <a:t>1. </a:t>
            </a:r>
            <a:r>
              <a:rPr b="1" lang="vi">
                <a:solidFill>
                  <a:srgbClr val="FF00FF"/>
                </a:solidFill>
              </a:rPr>
              <a:t>Kiểm thử cho thấy sự hiện diện của lỗi chứ không phải chứng minh phần mềm không có lỗi </a:t>
            </a:r>
            <a:r>
              <a:rPr lang="vi">
                <a:solidFill>
                  <a:srgbClr val="FF00FF"/>
                </a:solidFill>
              </a:rPr>
              <a:t>(Testing shows the presence, not the absence of defects)</a:t>
            </a:r>
            <a:r>
              <a:rPr b="1" lang="vi">
                <a:solidFill>
                  <a:srgbClr val="FF00FF"/>
                </a:solidFill>
              </a:rPr>
              <a:t>: </a:t>
            </a:r>
            <a:endParaRPr sz="1600"/>
          </a:p>
          <a:p>
            <a:pPr indent="-311150" lvl="0" marL="457200" marR="0" rtl="0" algn="l">
              <a:lnSpc>
                <a:spcPct val="115000"/>
              </a:lnSpc>
              <a:spcBef>
                <a:spcPts val="1200"/>
              </a:spcBef>
              <a:spcAft>
                <a:spcPts val="0"/>
              </a:spcAft>
              <a:buSzPts val="1300"/>
              <a:buChar char="●"/>
            </a:pPr>
            <a:r>
              <a:rPr lang="vi" sz="1600"/>
              <a:t>Kiểm thử làm giảm xác suất của các lỗi chưa được phát hiện trong phần mềm</a:t>
            </a:r>
            <a:endParaRPr sz="1600"/>
          </a:p>
          <a:p>
            <a:pPr indent="0" lvl="0" marL="457200" marR="0" rtl="0" algn="l">
              <a:lnSpc>
                <a:spcPct val="115000"/>
              </a:lnSpc>
              <a:spcBef>
                <a:spcPts val="1200"/>
              </a:spcBef>
              <a:spcAft>
                <a:spcPts val="1200"/>
              </a:spcAft>
              <a:buNone/>
            </a:pPr>
            <a:r>
              <a:rPr lang="vi" sz="1600"/>
              <a:t>=&gt; Điều này có nghĩa là, sẽ luôn có lỗi không được phát hiện trong phần mềm, ngay cả khi không tìm thấy lỗi, cũng không đồng nghĩa rằng phần mềm đúng hoàn toàn.</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3. </a:t>
            </a:r>
            <a:r>
              <a:rPr lang="vi"/>
              <a:t>Nguyên lý kiểm thử</a:t>
            </a:r>
            <a:endParaRPr/>
          </a:p>
        </p:txBody>
      </p:sp>
      <p:sp>
        <p:nvSpPr>
          <p:cNvPr id="157" name="Google Shape;157;p27"/>
          <p:cNvSpPr txBox="1"/>
          <p:nvPr>
            <p:ph idx="1" type="body"/>
          </p:nvPr>
        </p:nvSpPr>
        <p:spPr>
          <a:xfrm>
            <a:off x="311700" y="1240225"/>
            <a:ext cx="8787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a:solidFill>
                  <a:srgbClr val="FF00FF"/>
                </a:solidFill>
              </a:rPr>
              <a:t>2. Kiểm thử toàn bộ là không thể </a:t>
            </a:r>
            <a:r>
              <a:rPr lang="vi" sz="1600">
                <a:solidFill>
                  <a:srgbClr val="FF00FF"/>
                </a:solidFill>
              </a:rPr>
              <a:t>(Exhaustive testing is impossible)</a:t>
            </a:r>
            <a:r>
              <a:rPr lang="vi" sz="1600">
                <a:solidFill>
                  <a:srgbClr val="FF00FF"/>
                </a:solidFill>
              </a:rPr>
              <a:t>:</a:t>
            </a:r>
            <a:r>
              <a:rPr lang="vi" sz="1600"/>
              <a:t> </a:t>
            </a:r>
            <a:endParaRPr sz="1600"/>
          </a:p>
          <a:p>
            <a:pPr indent="-311150" lvl="0" marL="457200" marR="0" rtl="0" algn="l">
              <a:lnSpc>
                <a:spcPct val="115000"/>
              </a:lnSpc>
              <a:spcBef>
                <a:spcPts val="1200"/>
              </a:spcBef>
              <a:spcAft>
                <a:spcPts val="0"/>
              </a:spcAft>
              <a:buSzPts val="1300"/>
              <a:buChar char="●"/>
            </a:pPr>
            <a:r>
              <a:rPr lang="vi" sz="1600"/>
              <a:t>Kiểm thử mọi thứ (tất cả sự kết hợp của đầu vào và tiền điều kiện) đều không khả thi trừ những trường hợp không đáng kể.</a:t>
            </a:r>
            <a:endParaRPr sz="1600"/>
          </a:p>
          <a:p>
            <a:pPr indent="-311150" lvl="0" marL="457200" marR="0" rtl="0" algn="l">
              <a:lnSpc>
                <a:spcPct val="115000"/>
              </a:lnSpc>
              <a:spcBef>
                <a:spcPts val="1200"/>
              </a:spcBef>
              <a:spcAft>
                <a:spcPts val="1200"/>
              </a:spcAft>
              <a:buSzPts val="1300"/>
              <a:buChar char="●"/>
            </a:pPr>
            <a:r>
              <a:rPr lang="vi" sz="1600"/>
              <a:t>Thay vì kiểm thử toàn bộ, chúng ta có thể dựa vào đánh giá rủi ro (risks), độ ưu tiên (priorities), sử dụng kỹ thuật thiết kế test phù hợp để kiểm thử.</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a:t>
            </a:r>
            <a:r>
              <a:rPr lang="vi"/>
              <a:t>3 </a:t>
            </a:r>
            <a:r>
              <a:rPr lang="vi"/>
              <a:t>Nguyên lý kiểm thử</a:t>
            </a:r>
            <a:endParaRPr/>
          </a:p>
        </p:txBody>
      </p:sp>
      <p:sp>
        <p:nvSpPr>
          <p:cNvPr id="163" name="Google Shape;163;p28"/>
          <p:cNvSpPr txBox="1"/>
          <p:nvPr>
            <p:ph idx="1" type="body"/>
          </p:nvPr>
        </p:nvSpPr>
        <p:spPr>
          <a:xfrm>
            <a:off x="311700" y="1240225"/>
            <a:ext cx="4720800" cy="3117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vi">
                <a:solidFill>
                  <a:srgbClr val="FF00FF"/>
                </a:solidFill>
              </a:rPr>
              <a:t>3. Kiểm thử sớm </a:t>
            </a:r>
            <a:r>
              <a:rPr lang="vi" sz="1600">
                <a:solidFill>
                  <a:srgbClr val="FF00FF"/>
                </a:solidFill>
              </a:rPr>
              <a:t>(Early testing)</a:t>
            </a:r>
            <a:r>
              <a:rPr lang="vi">
                <a:solidFill>
                  <a:srgbClr val="FF00FF"/>
                </a:solidFill>
              </a:rPr>
              <a:t> </a:t>
            </a:r>
            <a:endParaRPr/>
          </a:p>
          <a:p>
            <a:pPr indent="-311150" lvl="0" marL="457200" marR="0" rtl="0" algn="l">
              <a:lnSpc>
                <a:spcPct val="115000"/>
              </a:lnSpc>
              <a:spcBef>
                <a:spcPts val="1200"/>
              </a:spcBef>
              <a:spcAft>
                <a:spcPts val="0"/>
              </a:spcAft>
              <a:buSzPts val="1300"/>
              <a:buChar char="●"/>
            </a:pPr>
            <a:r>
              <a:rPr lang="vi" sz="1600"/>
              <a:t>Các lỗi được loại bỏ sớm trong quy trình sẽ không gây ra các lỗi trong các sản phẩm công việc ở các giai đoạn tiếp -&gt; Chi phí về chất lượng sẽ giảm do các phase sau trong SDLC sẽ có ít lỗi xảy ra hơn.</a:t>
            </a:r>
            <a:endParaRPr sz="1600"/>
          </a:p>
          <a:p>
            <a:pPr indent="-311150" lvl="0" marL="457200" marR="0" rtl="0" algn="l">
              <a:lnSpc>
                <a:spcPct val="115000"/>
              </a:lnSpc>
              <a:spcBef>
                <a:spcPts val="1200"/>
              </a:spcBef>
              <a:spcAft>
                <a:spcPts val="1200"/>
              </a:spcAft>
              <a:buSzPts val="1300"/>
              <a:buChar char="●"/>
            </a:pPr>
            <a:r>
              <a:rPr lang="vi" sz="1600"/>
              <a:t>Để tìm ra lỗi sớm, cả kiểm thử tĩnh và động nên được bắt đầu càng sớm càng tốt.</a:t>
            </a:r>
            <a:endParaRPr/>
          </a:p>
        </p:txBody>
      </p:sp>
      <p:pic>
        <p:nvPicPr>
          <p:cNvPr id="164" name="Google Shape;164;p28"/>
          <p:cNvPicPr preferRelativeResize="0"/>
          <p:nvPr/>
        </p:nvPicPr>
        <p:blipFill>
          <a:blip r:embed="rId3">
            <a:alphaModFix/>
          </a:blip>
          <a:stretch>
            <a:fillRect/>
          </a:stretch>
        </p:blipFill>
        <p:spPr>
          <a:xfrm>
            <a:off x="5088725" y="1725900"/>
            <a:ext cx="3870249" cy="2077425"/>
          </a:xfrm>
          <a:prstGeom prst="rect">
            <a:avLst/>
          </a:prstGeom>
          <a:noFill/>
          <a:ln>
            <a:noFill/>
          </a:ln>
        </p:spPr>
      </p:pic>
      <p:sp>
        <p:nvSpPr>
          <p:cNvPr id="165" name="Google Shape;165;p28"/>
          <p:cNvSpPr/>
          <p:nvPr/>
        </p:nvSpPr>
        <p:spPr>
          <a:xfrm>
            <a:off x="5278800" y="3888225"/>
            <a:ext cx="3537300" cy="26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i="1" lang="vi" sz="1000">
                <a:solidFill>
                  <a:srgbClr val="111111"/>
                </a:solidFill>
                <a:highlight>
                  <a:srgbClr val="FFFFFF"/>
                </a:highlight>
                <a:latin typeface="Roboto"/>
                <a:ea typeface="Roboto"/>
                <a:cs typeface="Roboto"/>
                <a:sym typeface="Roboto"/>
              </a:rPr>
              <a:t>IBM System Science Institute Relative Cost of Fixing Defects </a:t>
            </a:r>
            <a:endParaRPr i="1">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a:t>
            </a:r>
            <a:r>
              <a:rPr lang="vi"/>
              <a:t>3 </a:t>
            </a:r>
            <a:r>
              <a:rPr lang="vi"/>
              <a:t>Nguyên lý kiểm thử</a:t>
            </a:r>
            <a:endParaRPr/>
          </a:p>
        </p:txBody>
      </p:sp>
      <p:sp>
        <p:nvSpPr>
          <p:cNvPr id="171" name="Google Shape;171;p29"/>
          <p:cNvSpPr txBox="1"/>
          <p:nvPr>
            <p:ph idx="1" type="body"/>
          </p:nvPr>
        </p:nvSpPr>
        <p:spPr>
          <a:xfrm>
            <a:off x="311700" y="1240225"/>
            <a:ext cx="49257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a:solidFill>
                  <a:srgbClr val="FF00FF"/>
                </a:solidFill>
              </a:rPr>
              <a:t>4. Cụm lỗi </a:t>
            </a:r>
            <a:r>
              <a:rPr lang="vi" sz="1600">
                <a:solidFill>
                  <a:srgbClr val="FF00FF"/>
                </a:solidFill>
              </a:rPr>
              <a:t>(</a:t>
            </a:r>
            <a:r>
              <a:rPr lang="vi" sz="1600">
                <a:solidFill>
                  <a:srgbClr val="FF00FF"/>
                </a:solidFill>
              </a:rPr>
              <a:t>Defects</a:t>
            </a:r>
            <a:r>
              <a:rPr lang="vi" sz="1600">
                <a:solidFill>
                  <a:srgbClr val="FF00FF"/>
                </a:solidFill>
              </a:rPr>
              <a:t> clustering)</a:t>
            </a:r>
            <a:r>
              <a:rPr lang="vi" sz="1600">
                <a:solidFill>
                  <a:srgbClr val="FF00FF"/>
                </a:solidFill>
              </a:rPr>
              <a:t> </a:t>
            </a:r>
            <a:endParaRPr sz="1600"/>
          </a:p>
          <a:p>
            <a:pPr indent="-311150" lvl="0" marL="457200" marR="0" rtl="0" algn="l">
              <a:lnSpc>
                <a:spcPct val="115000"/>
              </a:lnSpc>
              <a:spcBef>
                <a:spcPts val="1200"/>
              </a:spcBef>
              <a:spcAft>
                <a:spcPts val="0"/>
              </a:spcAft>
              <a:buSzPts val="1300"/>
              <a:buChar char="●"/>
            </a:pPr>
            <a:r>
              <a:rPr lang="vi" sz="1600"/>
              <a:t>Một số ít các mô-đun của hệ thống chứa hầu hết các lỗi được phát hiện.</a:t>
            </a:r>
            <a:endParaRPr sz="1600"/>
          </a:p>
          <a:p>
            <a:pPr indent="-311150" lvl="0" marL="457200" marR="0" rtl="0" algn="l">
              <a:lnSpc>
                <a:spcPct val="115000"/>
              </a:lnSpc>
              <a:spcBef>
                <a:spcPts val="1200"/>
              </a:spcBef>
              <a:spcAft>
                <a:spcPts val="1200"/>
              </a:spcAft>
              <a:buSzPts val="1300"/>
              <a:buChar char="●"/>
            </a:pPr>
            <a:r>
              <a:rPr lang="vi" sz="1600"/>
              <a:t>Đây là việc áp dụng Nguyên lý Pareto (80-20 Rule) để kiểm thử phần mềm: khoảng 80% lỗi được tìm thấy trong 20% các mô-đun.</a:t>
            </a:r>
            <a:endParaRPr sz="1600"/>
          </a:p>
        </p:txBody>
      </p:sp>
      <p:pic>
        <p:nvPicPr>
          <p:cNvPr id="172" name="Google Shape;172;p29"/>
          <p:cNvPicPr preferRelativeResize="0"/>
          <p:nvPr/>
        </p:nvPicPr>
        <p:blipFill>
          <a:blip r:embed="rId3">
            <a:alphaModFix/>
          </a:blip>
          <a:stretch>
            <a:fillRect/>
          </a:stretch>
        </p:blipFill>
        <p:spPr>
          <a:xfrm>
            <a:off x="5511825" y="1845500"/>
            <a:ext cx="3427575" cy="1713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a:t>
            </a:r>
            <a:r>
              <a:rPr lang="vi"/>
              <a:t>3 </a:t>
            </a:r>
            <a:r>
              <a:rPr lang="vi"/>
              <a:t>Nguyên lý kiểm thử</a:t>
            </a:r>
            <a:endParaRPr/>
          </a:p>
        </p:txBody>
      </p:sp>
      <p:sp>
        <p:nvSpPr>
          <p:cNvPr id="178" name="Google Shape;178;p30"/>
          <p:cNvSpPr txBox="1"/>
          <p:nvPr>
            <p:ph idx="1" type="body"/>
          </p:nvPr>
        </p:nvSpPr>
        <p:spPr>
          <a:xfrm>
            <a:off x="311700" y="1240225"/>
            <a:ext cx="6976200" cy="62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vi">
                <a:solidFill>
                  <a:srgbClr val="FF00FF"/>
                </a:solidFill>
              </a:rPr>
              <a:t>5. Nghịch lý thuốc trừ sâu </a:t>
            </a:r>
            <a:r>
              <a:rPr lang="vi" sz="1600">
                <a:solidFill>
                  <a:srgbClr val="FF00FF"/>
                </a:solidFill>
              </a:rPr>
              <a:t>(Pesticide paradox</a:t>
            </a:r>
            <a:endParaRPr/>
          </a:p>
        </p:txBody>
      </p:sp>
      <p:pic>
        <p:nvPicPr>
          <p:cNvPr id="179" name="Google Shape;179;p30"/>
          <p:cNvPicPr preferRelativeResize="0"/>
          <p:nvPr/>
        </p:nvPicPr>
        <p:blipFill rotWithShape="1">
          <a:blip r:embed="rId3">
            <a:alphaModFix/>
          </a:blip>
          <a:srcRect b="0" l="0" r="0" t="0"/>
          <a:stretch/>
        </p:blipFill>
        <p:spPr>
          <a:xfrm>
            <a:off x="6249150" y="1589875"/>
            <a:ext cx="2666176" cy="2913800"/>
          </a:xfrm>
          <a:prstGeom prst="rect">
            <a:avLst/>
          </a:prstGeom>
          <a:noFill/>
          <a:ln>
            <a:noFill/>
          </a:ln>
        </p:spPr>
      </p:pic>
      <p:sp>
        <p:nvSpPr>
          <p:cNvPr id="180" name="Google Shape;180;p30"/>
          <p:cNvSpPr txBox="1"/>
          <p:nvPr>
            <p:ph idx="1" type="body"/>
          </p:nvPr>
        </p:nvSpPr>
        <p:spPr>
          <a:xfrm>
            <a:off x="372875" y="1678750"/>
            <a:ext cx="6113400" cy="18627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1000"/>
              </a:spcBef>
              <a:spcAft>
                <a:spcPts val="0"/>
              </a:spcAft>
              <a:buSzPts val="1300"/>
              <a:buChar char="●"/>
            </a:pPr>
            <a:r>
              <a:rPr lang="vi" sz="1600"/>
              <a:t>Một bộ dữ liệu test được sử dụng lặp đi lặp lại sẽ không tìm được ra các lỗi mới.</a:t>
            </a:r>
            <a:endParaRPr sz="1600"/>
          </a:p>
          <a:p>
            <a:pPr indent="-311150" lvl="0" marL="457200" marR="0" rtl="0" algn="l">
              <a:lnSpc>
                <a:spcPct val="115000"/>
              </a:lnSpc>
              <a:spcBef>
                <a:spcPts val="1000"/>
              </a:spcBef>
              <a:spcAft>
                <a:spcPts val="1200"/>
              </a:spcAft>
              <a:buSzPts val="1300"/>
              <a:buChar char="●"/>
            </a:pPr>
            <a:r>
              <a:rPr lang="vi" sz="1600"/>
              <a:t>Các bộ dữ liệu test cần phải được xem xét cập nhật thường xuyên để giúp tìm ra lỗi mới.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a:t>
            </a:r>
            <a:r>
              <a:rPr lang="vi"/>
              <a:t>3 </a:t>
            </a:r>
            <a:r>
              <a:rPr lang="vi"/>
              <a:t>Nguyên lý kiểm thử</a:t>
            </a:r>
            <a:endParaRPr/>
          </a:p>
        </p:txBody>
      </p:sp>
      <p:sp>
        <p:nvSpPr>
          <p:cNvPr id="186" name="Google Shape;186;p31"/>
          <p:cNvSpPr txBox="1"/>
          <p:nvPr>
            <p:ph idx="1" type="body"/>
          </p:nvPr>
        </p:nvSpPr>
        <p:spPr>
          <a:xfrm>
            <a:off x="311700" y="1240225"/>
            <a:ext cx="8753400" cy="30999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vi">
                <a:solidFill>
                  <a:srgbClr val="FF00FF"/>
                </a:solidFill>
              </a:rPr>
              <a:t>6. Kiểm thử phụ thuộc vào ngữ cảnh </a:t>
            </a:r>
            <a:r>
              <a:rPr lang="vi" sz="1600">
                <a:solidFill>
                  <a:srgbClr val="FF00FF"/>
                </a:solidFill>
              </a:rPr>
              <a:t>(Testing is context dependent)</a:t>
            </a:r>
            <a:r>
              <a:rPr lang="vi" sz="1600">
                <a:solidFill>
                  <a:srgbClr val="FF00FF"/>
                </a:solidFill>
              </a:rPr>
              <a:t> </a:t>
            </a:r>
            <a:endParaRPr sz="1600">
              <a:solidFill>
                <a:srgbClr val="FF00FF"/>
              </a:solidFill>
            </a:endParaRPr>
          </a:p>
          <a:p>
            <a:pPr indent="0" lvl="0" marL="0" rtl="0" algn="just">
              <a:lnSpc>
                <a:spcPct val="150000"/>
              </a:lnSpc>
              <a:spcBef>
                <a:spcPts val="1200"/>
              </a:spcBef>
              <a:spcAft>
                <a:spcPts val="0"/>
              </a:spcAft>
              <a:buNone/>
            </a:pPr>
            <a:r>
              <a:t/>
            </a:r>
            <a:endParaRPr sz="1600"/>
          </a:p>
        </p:txBody>
      </p:sp>
      <p:pic>
        <p:nvPicPr>
          <p:cNvPr id="187" name="Google Shape;187;p31"/>
          <p:cNvPicPr preferRelativeResize="0"/>
          <p:nvPr/>
        </p:nvPicPr>
        <p:blipFill>
          <a:blip r:embed="rId3">
            <a:alphaModFix/>
          </a:blip>
          <a:stretch>
            <a:fillRect/>
          </a:stretch>
        </p:blipFill>
        <p:spPr>
          <a:xfrm>
            <a:off x="6451600" y="1678125"/>
            <a:ext cx="2314474" cy="1381575"/>
          </a:xfrm>
          <a:prstGeom prst="rect">
            <a:avLst/>
          </a:prstGeom>
          <a:noFill/>
          <a:ln>
            <a:noFill/>
          </a:ln>
        </p:spPr>
      </p:pic>
      <p:sp>
        <p:nvSpPr>
          <p:cNvPr id="188" name="Google Shape;188;p31"/>
          <p:cNvSpPr txBox="1"/>
          <p:nvPr>
            <p:ph idx="1" type="body"/>
          </p:nvPr>
        </p:nvSpPr>
        <p:spPr>
          <a:xfrm>
            <a:off x="390275" y="1736925"/>
            <a:ext cx="5556300" cy="3099900"/>
          </a:xfrm>
          <a:prstGeom prst="rect">
            <a:avLst/>
          </a:prstGeom>
        </p:spPr>
        <p:txBody>
          <a:bodyPr anchorCtr="0" anchor="t" bIns="91425" lIns="91425" spcFirstLastPara="1" rIns="91425" wrap="square" tIns="91425">
            <a:normAutofit/>
          </a:bodyPr>
          <a:lstStyle/>
          <a:p>
            <a:pPr indent="0" lvl="0" marL="0" rtl="0" algn="just">
              <a:lnSpc>
                <a:spcPct val="150000"/>
              </a:lnSpc>
              <a:spcBef>
                <a:spcPts val="1000"/>
              </a:spcBef>
              <a:spcAft>
                <a:spcPts val="0"/>
              </a:spcAft>
              <a:buNone/>
            </a:pPr>
            <a:r>
              <a:rPr lang="vi" sz="1600"/>
              <a:t>Cách tiếp cận, phương pháp, kỹ thuật và các loại kiểm thử tuỳ thuộc vào ứng dụng.</a:t>
            </a:r>
            <a:endParaRPr sz="1600"/>
          </a:p>
          <a:p>
            <a:pPr indent="0" lvl="0" marL="0" rtl="0" algn="just">
              <a:lnSpc>
                <a:spcPct val="150000"/>
              </a:lnSpc>
              <a:spcBef>
                <a:spcPts val="1000"/>
              </a:spcBef>
              <a:spcAft>
                <a:spcPts val="0"/>
              </a:spcAft>
              <a:buNone/>
            </a:pPr>
            <a:r>
              <a:rPr lang="vi" sz="1600"/>
              <a:t>Ví dụ: Kiểm thử, bất kỳ hệ thống POS tại một cửa hàng bán lẻ sẽ khác với Kiểm thử một máy ATM</a:t>
            </a:r>
            <a:endParaRPr sz="1600"/>
          </a:p>
          <a:p>
            <a:pPr indent="0" lvl="0" marL="0" rtl="0" algn="just">
              <a:lnSpc>
                <a:spcPct val="150000"/>
              </a:lnSpc>
              <a:spcBef>
                <a:spcPts val="1000"/>
              </a:spcBef>
              <a:spcAft>
                <a:spcPts val="0"/>
              </a:spcAft>
              <a:buNone/>
            </a:pPr>
            <a:r>
              <a:t/>
            </a:r>
            <a:endParaRPr sz="1600"/>
          </a:p>
        </p:txBody>
      </p:sp>
      <p:pic>
        <p:nvPicPr>
          <p:cNvPr id="189" name="Google Shape;189;p31"/>
          <p:cNvPicPr preferRelativeResize="0"/>
          <p:nvPr/>
        </p:nvPicPr>
        <p:blipFill>
          <a:blip r:embed="rId4">
            <a:alphaModFix/>
          </a:blip>
          <a:stretch>
            <a:fillRect/>
          </a:stretch>
        </p:blipFill>
        <p:spPr>
          <a:xfrm>
            <a:off x="6451600" y="3244175"/>
            <a:ext cx="2314475" cy="17358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a:t>
            </a:r>
            <a:r>
              <a:rPr lang="vi"/>
              <a:t>3 </a:t>
            </a:r>
            <a:r>
              <a:rPr lang="vi"/>
              <a:t>Nguyên lý kiểm thử</a:t>
            </a:r>
            <a:endParaRPr/>
          </a:p>
        </p:txBody>
      </p:sp>
      <p:sp>
        <p:nvSpPr>
          <p:cNvPr id="195" name="Google Shape;195;p32"/>
          <p:cNvSpPr txBox="1"/>
          <p:nvPr>
            <p:ph idx="1" type="body"/>
          </p:nvPr>
        </p:nvSpPr>
        <p:spPr>
          <a:xfrm>
            <a:off x="311700" y="12402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a:solidFill>
                  <a:srgbClr val="FF00FF"/>
                </a:solidFill>
              </a:rPr>
              <a:t>7. Sai lầm về việc không có lỗi </a:t>
            </a:r>
            <a:r>
              <a:rPr lang="vi" sz="1600">
                <a:solidFill>
                  <a:srgbClr val="FF00FF"/>
                </a:solidFill>
              </a:rPr>
              <a:t>(</a:t>
            </a:r>
            <a:r>
              <a:rPr lang="vi" sz="1600">
                <a:solidFill>
                  <a:srgbClr val="FF00FF"/>
                </a:solidFill>
              </a:rPr>
              <a:t>Absence-of-defects fallacy)</a:t>
            </a:r>
            <a:r>
              <a:rPr lang="vi"/>
              <a:t> </a:t>
            </a:r>
            <a:endParaRPr/>
          </a:p>
          <a:p>
            <a:pPr indent="-311150" lvl="0" marL="457200" marR="0" rtl="0" algn="just">
              <a:lnSpc>
                <a:spcPct val="150000"/>
              </a:lnSpc>
              <a:spcBef>
                <a:spcPts val="1200"/>
              </a:spcBef>
              <a:spcAft>
                <a:spcPts val="0"/>
              </a:spcAft>
              <a:buSzPts val="1300"/>
              <a:buChar char="●"/>
            </a:pPr>
            <a:r>
              <a:rPr lang="vi" sz="1600"/>
              <a:t>Sản phẩm phần mềm mặc dù không có lỗi vẫn có thể bị khách hàng reject do làm sai yêu cầu của khách hàng.</a:t>
            </a:r>
            <a:endParaRPr sz="1600"/>
          </a:p>
          <a:p>
            <a:pPr indent="-311150" lvl="0" marL="457200" marR="0" rtl="0" algn="just">
              <a:lnSpc>
                <a:spcPct val="150000"/>
              </a:lnSpc>
              <a:spcBef>
                <a:spcPts val="0"/>
              </a:spcBef>
              <a:spcAft>
                <a:spcPts val="0"/>
              </a:spcAft>
              <a:buSzPts val="1300"/>
              <a:buChar char="●"/>
            </a:pPr>
            <a:r>
              <a:rPr lang="vi" sz="1600"/>
              <a:t>Kiểm thử phần mềm không chỉ là việc đi tìm lỗi mà còn phải kiểm tra xem sản phẩm có đạt yêu cầu về nghiệp vụ của khách hàng hay không. </a:t>
            </a:r>
            <a:endParaRPr sz="1600"/>
          </a:p>
          <a:p>
            <a:pPr indent="-311150" lvl="0" marL="457200" marR="0" rtl="0" algn="just">
              <a:lnSpc>
                <a:spcPct val="150000"/>
              </a:lnSpc>
              <a:spcBef>
                <a:spcPts val="0"/>
              </a:spcBef>
              <a:spcAft>
                <a:spcPts val="0"/>
              </a:spcAft>
              <a:buSzPts val="1300"/>
              <a:buChar char="●"/>
            </a:pPr>
            <a:r>
              <a:rPr lang="vi" sz="1600"/>
              <a:t>Ngoài việc </a:t>
            </a:r>
            <a:r>
              <a:rPr lang="vi" sz="1600" u="sng"/>
              <a:t>verification</a:t>
            </a:r>
            <a:r>
              <a:rPr lang="vi" sz="1600"/>
              <a:t> (do it right) thì </a:t>
            </a:r>
            <a:r>
              <a:rPr lang="vi" sz="1600" u="sng"/>
              <a:t>validation</a:t>
            </a:r>
            <a:r>
              <a:rPr lang="vi" sz="1600"/>
              <a:t> (do right it) cũng nên được thực hiện.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Nội dung</a:t>
            </a:r>
            <a:endParaRPr/>
          </a:p>
        </p:txBody>
      </p:sp>
      <p:sp>
        <p:nvSpPr>
          <p:cNvPr id="75" name="Google Shape;75;p15"/>
          <p:cNvSpPr txBox="1"/>
          <p:nvPr>
            <p:ph idx="1" type="body"/>
          </p:nvPr>
        </p:nvSpPr>
        <p:spPr>
          <a:xfrm>
            <a:off x="311700" y="1392625"/>
            <a:ext cx="8520600" cy="340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rgbClr val="000000"/>
                </a:solidFill>
                <a:highlight>
                  <a:srgbClr val="FFFFFF"/>
                </a:highlight>
              </a:rPr>
              <a:t>1.1 Kiểm thử là gì? </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FFFF"/>
                </a:highlight>
              </a:rPr>
              <a:t>1.2 Tại sao kiểm thử lại cần thiết? </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FFFF"/>
                </a:highlight>
              </a:rPr>
              <a:t>1.3 Nguyên lý kiểm thử</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FFFF"/>
                </a:highlight>
              </a:rPr>
              <a:t>1.4 Các hoạt động kiểm thử </a:t>
            </a:r>
            <a:endParaRPr>
              <a:solidFill>
                <a:srgbClr val="000000"/>
              </a:solidFill>
              <a:highlight>
                <a:srgbClr val="FFFFFF"/>
              </a:highlight>
            </a:endParaRPr>
          </a:p>
          <a:p>
            <a:pPr indent="0" lvl="0" marL="0" rtl="0" algn="l">
              <a:spcBef>
                <a:spcPts val="1200"/>
              </a:spcBef>
              <a:spcAft>
                <a:spcPts val="1200"/>
              </a:spcAft>
              <a:buNone/>
            </a:pPr>
            <a:r>
              <a:rPr lang="vi">
                <a:solidFill>
                  <a:srgbClr val="000000"/>
                </a:solidFill>
                <a:highlight>
                  <a:srgbClr val="FFFFFF"/>
                </a:highlight>
              </a:rPr>
              <a:t>1.5 Kỹ năng cần thiết của người kiểm thử</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Nội dung</a:t>
            </a:r>
            <a:endParaRPr/>
          </a:p>
        </p:txBody>
      </p:sp>
      <p:sp>
        <p:nvSpPr>
          <p:cNvPr id="201" name="Google Shape;201;p33"/>
          <p:cNvSpPr txBox="1"/>
          <p:nvPr>
            <p:ph idx="1" type="body"/>
          </p:nvPr>
        </p:nvSpPr>
        <p:spPr>
          <a:xfrm>
            <a:off x="311700" y="1392625"/>
            <a:ext cx="8520600" cy="34092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vi">
                <a:solidFill>
                  <a:srgbClr val="000000"/>
                </a:solidFill>
                <a:highlight>
                  <a:schemeClr val="lt1"/>
                </a:highlight>
              </a:rPr>
              <a:t>1.1 Kiểm thử là gì? </a:t>
            </a:r>
            <a:endParaRPr>
              <a:solidFill>
                <a:srgbClr val="000000"/>
              </a:solidFill>
              <a:highlight>
                <a:schemeClr val="lt1"/>
              </a:highlight>
            </a:endParaRPr>
          </a:p>
          <a:p>
            <a:pPr indent="0" lvl="0" marL="0" rtl="0" algn="l">
              <a:spcBef>
                <a:spcPts val="1200"/>
              </a:spcBef>
              <a:spcAft>
                <a:spcPts val="0"/>
              </a:spcAft>
              <a:buNone/>
            </a:pPr>
            <a:r>
              <a:rPr lang="vi">
                <a:solidFill>
                  <a:srgbClr val="000000"/>
                </a:solidFill>
                <a:highlight>
                  <a:schemeClr val="lt1"/>
                </a:highlight>
              </a:rPr>
              <a:t>1.2 Tại sao kiểm thử lại cần thiết?</a:t>
            </a:r>
            <a:r>
              <a:rPr lang="vi">
                <a:solidFill>
                  <a:srgbClr val="000000"/>
                </a:solidFill>
                <a:highlight>
                  <a:srgbClr val="FFFFFF"/>
                </a:highlight>
              </a:rPr>
              <a:t> </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chemeClr val="lt1"/>
                </a:highlight>
              </a:rPr>
              <a:t>1.3 Nguyên lý kiểm thử</a:t>
            </a:r>
            <a:endParaRPr>
              <a:solidFill>
                <a:srgbClr val="000000"/>
              </a:solidFill>
              <a:highlight>
                <a:schemeClr val="lt1"/>
              </a:highlight>
            </a:endParaRPr>
          </a:p>
          <a:p>
            <a:pPr indent="0" lvl="0" marL="0" rtl="0" algn="l">
              <a:spcBef>
                <a:spcPts val="1200"/>
              </a:spcBef>
              <a:spcAft>
                <a:spcPts val="0"/>
              </a:spcAft>
              <a:buNone/>
            </a:pPr>
            <a:r>
              <a:rPr lang="vi">
                <a:solidFill>
                  <a:srgbClr val="000000"/>
                </a:solidFill>
                <a:highlight>
                  <a:srgbClr val="FF706B"/>
                </a:highlight>
              </a:rPr>
              <a:t>1.4 Các hoạt động kiểm thử</a:t>
            </a:r>
            <a:endParaRPr>
              <a:solidFill>
                <a:srgbClr val="000000"/>
              </a:solidFill>
              <a:highlight>
                <a:srgbClr val="FFFFFF"/>
              </a:highlight>
            </a:endParaRPr>
          </a:p>
          <a:p>
            <a:pPr indent="0" lvl="0" marL="0" rtl="0" algn="l">
              <a:spcBef>
                <a:spcPts val="1200"/>
              </a:spcBef>
              <a:spcAft>
                <a:spcPts val="1200"/>
              </a:spcAft>
              <a:buNone/>
            </a:pPr>
            <a:r>
              <a:rPr lang="vi">
                <a:solidFill>
                  <a:srgbClr val="000000"/>
                </a:solidFill>
                <a:highlight>
                  <a:srgbClr val="FFFFFF"/>
                </a:highlight>
              </a:rPr>
              <a:t>1.5 Kỹ năng cần thiết của người kiểm thử</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1.4 </a:t>
            </a:r>
            <a:r>
              <a:rPr lang="vi"/>
              <a:t>Các hoạt động kiểm thử</a:t>
            </a:r>
            <a:endParaRPr/>
          </a:p>
        </p:txBody>
      </p:sp>
      <p:grpSp>
        <p:nvGrpSpPr>
          <p:cNvPr id="207" name="Google Shape;207;p34"/>
          <p:cNvGrpSpPr/>
          <p:nvPr/>
        </p:nvGrpSpPr>
        <p:grpSpPr>
          <a:xfrm>
            <a:off x="805925" y="2073175"/>
            <a:ext cx="7532148" cy="2538925"/>
            <a:chOff x="1224475" y="2761550"/>
            <a:chExt cx="7532148" cy="2538925"/>
          </a:xfrm>
        </p:grpSpPr>
        <p:pic>
          <p:nvPicPr>
            <p:cNvPr id="208" name="Google Shape;208;p34"/>
            <p:cNvPicPr preferRelativeResize="0"/>
            <p:nvPr/>
          </p:nvPicPr>
          <p:blipFill>
            <a:blip r:embed="rId3">
              <a:alphaModFix/>
            </a:blip>
            <a:stretch>
              <a:fillRect/>
            </a:stretch>
          </p:blipFill>
          <p:spPr>
            <a:xfrm>
              <a:off x="1224475" y="2761550"/>
              <a:ext cx="7532148" cy="2538925"/>
            </a:xfrm>
            <a:prstGeom prst="rect">
              <a:avLst/>
            </a:prstGeom>
            <a:noFill/>
            <a:ln>
              <a:noFill/>
            </a:ln>
          </p:spPr>
        </p:pic>
        <p:sp>
          <p:nvSpPr>
            <p:cNvPr id="209" name="Google Shape;209;p34"/>
            <p:cNvSpPr/>
            <p:nvPr/>
          </p:nvSpPr>
          <p:spPr>
            <a:xfrm>
              <a:off x="6241900" y="4599550"/>
              <a:ext cx="972900" cy="53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vi"/>
                <a:t>   Test Execution</a:t>
              </a:r>
              <a:endParaRPr/>
            </a:p>
          </p:txBody>
        </p:sp>
      </p:grpSp>
      <p:sp>
        <p:nvSpPr>
          <p:cNvPr id="210" name="Google Shape;210;p34"/>
          <p:cNvSpPr txBox="1"/>
          <p:nvPr>
            <p:ph idx="1" type="body"/>
          </p:nvPr>
        </p:nvSpPr>
        <p:spPr>
          <a:xfrm>
            <a:off x="311700" y="1240225"/>
            <a:ext cx="8520600" cy="3099900"/>
          </a:xfrm>
          <a:prstGeom prst="rect">
            <a:avLst/>
          </a:prstGeom>
        </p:spPr>
        <p:txBody>
          <a:bodyPr anchorCtr="0" anchor="t" bIns="91425" lIns="91425" spcFirstLastPara="1" rIns="91425" wrap="square" tIns="91425">
            <a:normAutofit/>
          </a:bodyPr>
          <a:lstStyle/>
          <a:p>
            <a:pPr indent="0" lvl="0" marL="0" marR="0" rtl="0" algn="just">
              <a:lnSpc>
                <a:spcPct val="150000"/>
              </a:lnSpc>
              <a:spcBef>
                <a:spcPts val="1000"/>
              </a:spcBef>
              <a:spcAft>
                <a:spcPts val="0"/>
              </a:spcAft>
              <a:buNone/>
            </a:pPr>
            <a:r>
              <a:rPr lang="vi"/>
              <a:t>Một số các hoạt động chính trong kiểm thử phần mềm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5"/>
          <p:cNvPicPr preferRelativeResize="0"/>
          <p:nvPr/>
        </p:nvPicPr>
        <p:blipFill>
          <a:blip r:embed="rId3">
            <a:alphaModFix/>
          </a:blip>
          <a:stretch>
            <a:fillRect/>
          </a:stretch>
        </p:blipFill>
        <p:spPr>
          <a:xfrm>
            <a:off x="6437950" y="3563250"/>
            <a:ext cx="2706050" cy="1580251"/>
          </a:xfrm>
          <a:prstGeom prst="rect">
            <a:avLst/>
          </a:prstGeom>
          <a:noFill/>
          <a:ln>
            <a:noFill/>
          </a:ln>
        </p:spPr>
      </p:pic>
      <p:sp>
        <p:nvSpPr>
          <p:cNvPr id="216" name="Google Shape;216;p3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1.4</a:t>
            </a:r>
            <a:r>
              <a:rPr lang="vi"/>
              <a:t> </a:t>
            </a:r>
            <a:r>
              <a:rPr lang="vi"/>
              <a:t>Các hoạt động kiểm thử</a:t>
            </a:r>
            <a:endParaRPr/>
          </a:p>
        </p:txBody>
      </p:sp>
      <p:sp>
        <p:nvSpPr>
          <p:cNvPr id="217" name="Google Shape;217;p35"/>
          <p:cNvSpPr txBox="1"/>
          <p:nvPr>
            <p:ph idx="1" type="body"/>
          </p:nvPr>
        </p:nvSpPr>
        <p:spPr>
          <a:xfrm>
            <a:off x="311700" y="1240225"/>
            <a:ext cx="8520600" cy="360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vi">
                <a:solidFill>
                  <a:srgbClr val="FF00FF"/>
                </a:solidFill>
              </a:rPr>
              <a:t>Kế hoạch kiểm thử </a:t>
            </a:r>
            <a:r>
              <a:rPr lang="vi" sz="1600">
                <a:solidFill>
                  <a:srgbClr val="FF00FF"/>
                </a:solidFill>
              </a:rPr>
              <a:t>(</a:t>
            </a:r>
            <a:r>
              <a:rPr lang="vi" sz="1600">
                <a:solidFill>
                  <a:srgbClr val="FF00FF"/>
                </a:solidFill>
              </a:rPr>
              <a:t>Test planning)</a:t>
            </a:r>
            <a:endParaRPr sz="1600">
              <a:solidFill>
                <a:srgbClr val="FF00FF"/>
              </a:solidFill>
            </a:endParaRPr>
          </a:p>
          <a:p>
            <a:pPr indent="-311150" lvl="0" marL="457200" marR="0" rtl="0" algn="just">
              <a:lnSpc>
                <a:spcPct val="150000"/>
              </a:lnSpc>
              <a:spcBef>
                <a:spcPts val="1200"/>
              </a:spcBef>
              <a:spcAft>
                <a:spcPts val="0"/>
              </a:spcAft>
              <a:buSzPts val="1300"/>
              <a:buChar char="●"/>
            </a:pPr>
            <a:r>
              <a:rPr lang="vi" sz="1600"/>
              <a:t>Xác định phạm vi (scope), rủi ro (risk), và mục đích (objective) việc kiểm thử.</a:t>
            </a:r>
            <a:endParaRPr sz="1600"/>
          </a:p>
          <a:p>
            <a:pPr indent="-311150" lvl="0" marL="457200" marR="0" rtl="0" algn="just">
              <a:lnSpc>
                <a:spcPct val="150000"/>
              </a:lnSpc>
              <a:spcBef>
                <a:spcPts val="0"/>
              </a:spcBef>
              <a:spcAft>
                <a:spcPts val="0"/>
              </a:spcAft>
              <a:buSzPts val="1300"/>
              <a:buChar char="●"/>
            </a:pPr>
            <a:r>
              <a:rPr lang="vi" sz="1600"/>
              <a:t>Phương pháp kiểm thử (test approach).</a:t>
            </a:r>
            <a:endParaRPr sz="1600"/>
          </a:p>
          <a:p>
            <a:pPr indent="-311150" lvl="0" marL="457200" marR="0" rtl="0" algn="just">
              <a:lnSpc>
                <a:spcPct val="150000"/>
              </a:lnSpc>
              <a:spcBef>
                <a:spcPts val="0"/>
              </a:spcBef>
              <a:spcAft>
                <a:spcPts val="0"/>
              </a:spcAft>
              <a:buSzPts val="1300"/>
              <a:buChar char="●"/>
            </a:pPr>
            <a:r>
              <a:rPr lang="vi" sz="1600"/>
              <a:t>Xác định tài nguyên kiểm thử (testing resource) như: Con người, môi trường…</a:t>
            </a:r>
            <a:endParaRPr sz="1600"/>
          </a:p>
          <a:p>
            <a:pPr indent="-311150" lvl="0" marL="457200" marR="0" rtl="0" algn="just">
              <a:lnSpc>
                <a:spcPct val="150000"/>
              </a:lnSpc>
              <a:spcBef>
                <a:spcPts val="0"/>
              </a:spcBef>
              <a:spcAft>
                <a:spcPts val="0"/>
              </a:spcAft>
              <a:buSzPts val="1300"/>
              <a:buChar char="●"/>
            </a:pPr>
            <a:r>
              <a:rPr lang="vi" sz="1600"/>
              <a:t>Lên kế hoạch phân tích kiểm thử, thiết kế kiểm thử, thực hiện kiểm thử và đánh giá.</a:t>
            </a:r>
            <a:endParaRPr sz="1600"/>
          </a:p>
          <a:p>
            <a:pPr indent="-311150" lvl="0" marL="457200" marR="0" rtl="0" algn="just">
              <a:lnSpc>
                <a:spcPct val="150000"/>
              </a:lnSpc>
              <a:spcBef>
                <a:spcPts val="0"/>
              </a:spcBef>
              <a:spcAft>
                <a:spcPts val="0"/>
              </a:spcAft>
              <a:buSzPts val="1300"/>
              <a:buChar char="●"/>
            </a:pPr>
            <a:r>
              <a:rPr lang="vi" sz="1600"/>
              <a:t>Xác định điều kiện kết thúc (exit criteria).</a:t>
            </a:r>
            <a:endParaRPr sz="1600"/>
          </a:p>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1.4 </a:t>
            </a:r>
            <a:r>
              <a:rPr lang="vi"/>
              <a:t>Các hoạt động kiểm thử</a:t>
            </a:r>
            <a:endParaRPr/>
          </a:p>
        </p:txBody>
      </p:sp>
      <p:sp>
        <p:nvSpPr>
          <p:cNvPr id="223" name="Google Shape;223;p36"/>
          <p:cNvSpPr txBox="1"/>
          <p:nvPr>
            <p:ph idx="1" type="body"/>
          </p:nvPr>
        </p:nvSpPr>
        <p:spPr>
          <a:xfrm>
            <a:off x="311700" y="1240225"/>
            <a:ext cx="8520600" cy="35958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vi">
                <a:solidFill>
                  <a:srgbClr val="FF00FF"/>
                </a:solidFill>
              </a:rPr>
              <a:t>Giám sát và Kiểm soát (</a:t>
            </a:r>
            <a:r>
              <a:rPr b="1" lang="vi">
                <a:solidFill>
                  <a:srgbClr val="FF00FF"/>
                </a:solidFill>
              </a:rPr>
              <a:t>Test monitoring and control)</a:t>
            </a:r>
            <a:endParaRPr b="1">
              <a:solidFill>
                <a:srgbClr val="FF00FF"/>
              </a:solidFill>
            </a:endParaRPr>
          </a:p>
          <a:p>
            <a:pPr indent="-311150" lvl="0" marL="457200" rtl="0" algn="just">
              <a:lnSpc>
                <a:spcPct val="150000"/>
              </a:lnSpc>
              <a:spcBef>
                <a:spcPts val="1200"/>
              </a:spcBef>
              <a:spcAft>
                <a:spcPts val="0"/>
              </a:spcAft>
              <a:buSzPts val="1300"/>
              <a:buChar char="●"/>
            </a:pPr>
            <a:r>
              <a:rPr lang="vi"/>
              <a:t>Test monitoring: </a:t>
            </a:r>
            <a:r>
              <a:rPr lang="vi" sz="1600">
                <a:solidFill>
                  <a:srgbClr val="000000"/>
                </a:solidFill>
              </a:rPr>
              <a:t>Kiểm tra, so sánh tiến độ thực tế so với kế hoạch, thực hiện báo cáo tình trạng sai lệch so với kế hoạch.</a:t>
            </a:r>
            <a:endParaRPr sz="1600">
              <a:solidFill>
                <a:srgbClr val="000000"/>
              </a:solidFill>
            </a:endParaRPr>
          </a:p>
          <a:p>
            <a:pPr indent="-311150" lvl="0" marL="457200" rtl="0" algn="just">
              <a:lnSpc>
                <a:spcPct val="150000"/>
              </a:lnSpc>
              <a:spcBef>
                <a:spcPts val="1000"/>
              </a:spcBef>
              <a:spcAft>
                <a:spcPts val="0"/>
              </a:spcAft>
              <a:buSzPts val="1300"/>
              <a:buChar char="●"/>
            </a:pPr>
            <a:r>
              <a:rPr lang="vi"/>
              <a:t>Test control:</a:t>
            </a:r>
            <a:r>
              <a:rPr lang="vi">
                <a:solidFill>
                  <a:schemeClr val="dk1"/>
                </a:solidFill>
              </a:rPr>
              <a:t> </a:t>
            </a:r>
            <a:r>
              <a:rPr lang="vi" sz="1600">
                <a:solidFill>
                  <a:srgbClr val="000000"/>
                </a:solidFill>
              </a:rPr>
              <a:t>Đưa ra các hành động cần thiết để giải quyết vấn đề đáp ứng được mục tiêu và nhiệm vụ của dự án.</a:t>
            </a:r>
            <a:endParaRPr sz="1600"/>
          </a:p>
        </p:txBody>
      </p:sp>
      <p:pic>
        <p:nvPicPr>
          <p:cNvPr id="224" name="Google Shape;224;p36"/>
          <p:cNvPicPr preferRelativeResize="0"/>
          <p:nvPr/>
        </p:nvPicPr>
        <p:blipFill>
          <a:blip r:embed="rId3">
            <a:alphaModFix/>
          </a:blip>
          <a:stretch>
            <a:fillRect/>
          </a:stretch>
        </p:blipFill>
        <p:spPr>
          <a:xfrm>
            <a:off x="6421151" y="3331850"/>
            <a:ext cx="2722849" cy="1811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1.4 </a:t>
            </a:r>
            <a:r>
              <a:rPr lang="vi"/>
              <a:t>Các hoạt động kiểm thử</a:t>
            </a:r>
            <a:endParaRPr/>
          </a:p>
        </p:txBody>
      </p:sp>
      <p:sp>
        <p:nvSpPr>
          <p:cNvPr id="230" name="Google Shape;230;p37"/>
          <p:cNvSpPr txBox="1"/>
          <p:nvPr>
            <p:ph idx="1" type="body"/>
          </p:nvPr>
        </p:nvSpPr>
        <p:spPr>
          <a:xfrm>
            <a:off x="311700" y="12402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a:solidFill>
                  <a:srgbClr val="FF00FF"/>
                </a:solidFill>
              </a:rPr>
              <a:t>Phân tích kiểm thử (Test analysis)</a:t>
            </a:r>
            <a:r>
              <a:rPr lang="vi"/>
              <a:t> </a:t>
            </a:r>
            <a:endParaRPr/>
          </a:p>
          <a:p>
            <a:pPr indent="-311150" lvl="0" marL="457200" rtl="0" algn="l">
              <a:spcBef>
                <a:spcPts val="1200"/>
              </a:spcBef>
              <a:spcAft>
                <a:spcPts val="0"/>
              </a:spcAft>
              <a:buClr>
                <a:srgbClr val="000000"/>
              </a:buClr>
              <a:buSzPts val="1300"/>
              <a:buChar char="●"/>
            </a:pPr>
            <a:r>
              <a:rPr lang="vi" sz="1600">
                <a:solidFill>
                  <a:srgbClr val="000000"/>
                </a:solidFill>
              </a:rPr>
              <a:t>Phân tích </a:t>
            </a:r>
            <a:r>
              <a:rPr lang="vi" sz="1600">
                <a:solidFill>
                  <a:srgbClr val="000000"/>
                </a:solidFill>
              </a:rPr>
              <a:t>Test basis </a:t>
            </a:r>
            <a:r>
              <a:rPr lang="vi" sz="1600">
                <a:solidFill>
                  <a:srgbClr val="000000"/>
                </a:solidFill>
              </a:rPr>
              <a:t>để xác định những chức năng có thể test được và xác định các điều kiện test liên quan -&gt; tạo ra Test Condition</a:t>
            </a:r>
            <a:endParaRPr sz="1600">
              <a:solidFill>
                <a:srgbClr val="000000"/>
              </a:solidFill>
            </a:endParaRPr>
          </a:p>
          <a:p>
            <a:pPr indent="0" lvl="0" marL="457200" rtl="0" algn="l">
              <a:spcBef>
                <a:spcPts val="1200"/>
              </a:spcBef>
              <a:spcAft>
                <a:spcPts val="0"/>
              </a:spcAft>
              <a:buNone/>
            </a:pPr>
            <a:r>
              <a:rPr lang="vi" sz="1600">
                <a:solidFill>
                  <a:srgbClr val="000000"/>
                </a:solidFill>
              </a:rPr>
              <a:t>Note: Test basis là các</a:t>
            </a:r>
            <a:r>
              <a:rPr lang="vi" sz="1600">
                <a:solidFill>
                  <a:srgbClr val="000000"/>
                </a:solidFill>
              </a:rPr>
              <a:t> tài liệu dùng để phân tích kiểm thử </a:t>
            </a:r>
            <a:r>
              <a:rPr lang="vi" sz="1600">
                <a:solidFill>
                  <a:srgbClr val="000000"/>
                </a:solidFill>
              </a:rPr>
              <a:t>(ví dụ: SRS, User story, Use case, Functional Design Documents,...)</a:t>
            </a:r>
            <a:endParaRPr sz="1600">
              <a:solidFill>
                <a:srgbClr val="000000"/>
              </a:solidFill>
            </a:endParaRPr>
          </a:p>
          <a:p>
            <a:pPr indent="-311150" lvl="0" marL="457200" rtl="0" algn="l">
              <a:spcBef>
                <a:spcPts val="1000"/>
              </a:spcBef>
              <a:spcAft>
                <a:spcPts val="1200"/>
              </a:spcAft>
              <a:buClr>
                <a:srgbClr val="000000"/>
              </a:buClr>
              <a:buSzPts val="1300"/>
              <a:buChar char="●"/>
            </a:pPr>
            <a:r>
              <a:rPr lang="vi" sz="1600">
                <a:solidFill>
                  <a:srgbClr val="000000"/>
                </a:solidFill>
              </a:rPr>
              <a:t>Phân tích kiểm thử giải đáp câu hỏi "kiểm thử cái gì?"</a:t>
            </a:r>
            <a:endParaRPr sz="16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1.4 </a:t>
            </a:r>
            <a:r>
              <a:rPr lang="vi"/>
              <a:t>Các hoạt động kiểm thử</a:t>
            </a:r>
            <a:endParaRPr/>
          </a:p>
        </p:txBody>
      </p:sp>
      <p:sp>
        <p:nvSpPr>
          <p:cNvPr id="236" name="Google Shape;236;p38"/>
          <p:cNvSpPr txBox="1"/>
          <p:nvPr>
            <p:ph idx="1" type="body"/>
          </p:nvPr>
        </p:nvSpPr>
        <p:spPr>
          <a:xfrm>
            <a:off x="311700" y="1240225"/>
            <a:ext cx="8520600" cy="352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vi" sz="1900">
                <a:solidFill>
                  <a:srgbClr val="FF00FF"/>
                </a:solidFill>
              </a:rPr>
              <a:t>Thiết kế test </a:t>
            </a:r>
            <a:r>
              <a:rPr b="1" lang="vi" sz="1700">
                <a:solidFill>
                  <a:srgbClr val="FF00FF"/>
                </a:solidFill>
              </a:rPr>
              <a:t>(Test design)</a:t>
            </a:r>
            <a:r>
              <a:rPr b="1" lang="vi" sz="2100">
                <a:solidFill>
                  <a:srgbClr val="FF00FF"/>
                </a:solidFill>
              </a:rPr>
              <a:t> </a:t>
            </a:r>
            <a:endParaRPr b="1" sz="2100">
              <a:solidFill>
                <a:srgbClr val="FF00FF"/>
              </a:solidFill>
            </a:endParaRPr>
          </a:p>
          <a:p>
            <a:pPr indent="-311150" lvl="0" marL="457200" rtl="0" algn="l">
              <a:spcBef>
                <a:spcPts val="1200"/>
              </a:spcBef>
              <a:spcAft>
                <a:spcPts val="0"/>
              </a:spcAft>
              <a:buSzPts val="1300"/>
              <a:buChar char="●"/>
            </a:pPr>
            <a:r>
              <a:rPr lang="vi" sz="1600"/>
              <a:t>Bao gồm việc phát triển các Test Condition thành các Test Case và các test-ware khác như test charters</a:t>
            </a:r>
            <a:endParaRPr sz="1600"/>
          </a:p>
          <a:p>
            <a:pPr indent="0" lvl="0" marL="457200" rtl="0" algn="l">
              <a:spcBef>
                <a:spcPts val="1200"/>
              </a:spcBef>
              <a:spcAft>
                <a:spcPts val="0"/>
              </a:spcAft>
              <a:buNone/>
            </a:pPr>
            <a:r>
              <a:rPr lang="vi" sz="1600"/>
              <a:t>Note: test-ware là các work product tạo ra từ các hoạt động kiểm thử </a:t>
            </a:r>
            <a:endParaRPr sz="1600"/>
          </a:p>
          <a:p>
            <a:pPr indent="-311150" lvl="0" marL="457200" rtl="0" algn="l">
              <a:spcBef>
                <a:spcPts val="1200"/>
              </a:spcBef>
              <a:spcAft>
                <a:spcPts val="0"/>
              </a:spcAft>
              <a:buSzPts val="1300"/>
              <a:buChar char="●"/>
            </a:pPr>
            <a:r>
              <a:rPr lang="vi" sz="1700"/>
              <a:t>Các hoạt động: </a:t>
            </a:r>
            <a:endParaRPr sz="1700"/>
          </a:p>
          <a:p>
            <a:pPr indent="-317500" lvl="0" marL="914400" rtl="0" algn="l">
              <a:spcBef>
                <a:spcPts val="0"/>
              </a:spcBef>
              <a:spcAft>
                <a:spcPts val="0"/>
              </a:spcAft>
              <a:buClr>
                <a:srgbClr val="374151"/>
              </a:buClr>
              <a:buSzPts val="1400"/>
              <a:buFont typeface="Roboto"/>
              <a:buChar char="-"/>
            </a:pPr>
            <a:r>
              <a:rPr lang="vi" sz="1400"/>
              <a:t>Xác định đầu vào của test case </a:t>
            </a:r>
            <a:endParaRPr sz="1400"/>
          </a:p>
          <a:p>
            <a:pPr indent="-317500" lvl="0" marL="914400" rtl="0" algn="l">
              <a:spcBef>
                <a:spcPts val="0"/>
              </a:spcBef>
              <a:spcAft>
                <a:spcPts val="0"/>
              </a:spcAft>
              <a:buClr>
                <a:srgbClr val="374151"/>
              </a:buClr>
              <a:buSzPts val="1400"/>
              <a:buFont typeface="Roboto"/>
              <a:buChar char="-"/>
            </a:pPr>
            <a:r>
              <a:rPr lang="vi" sz="1400"/>
              <a:t>Đặc tả yêu cầu dữ liệu kiểm thử</a:t>
            </a:r>
            <a:endParaRPr sz="1400"/>
          </a:p>
          <a:p>
            <a:pPr indent="-317500" lvl="0" marL="914400" rtl="0" algn="l">
              <a:spcBef>
                <a:spcPts val="0"/>
              </a:spcBef>
              <a:spcAft>
                <a:spcPts val="0"/>
              </a:spcAft>
              <a:buClr>
                <a:srgbClr val="374151"/>
              </a:buClr>
              <a:buSzPts val="1400"/>
              <a:buFont typeface="Roboto"/>
              <a:buChar char="-"/>
            </a:pPr>
            <a:r>
              <a:rPr lang="vi" sz="1400"/>
              <a:t>Thiết kế môi trường kiểm thử</a:t>
            </a:r>
            <a:endParaRPr sz="1400"/>
          </a:p>
          <a:p>
            <a:pPr indent="-317500" lvl="0" marL="914400" rtl="0" algn="l">
              <a:spcBef>
                <a:spcPts val="0"/>
              </a:spcBef>
              <a:spcAft>
                <a:spcPts val="0"/>
              </a:spcAft>
              <a:buClr>
                <a:srgbClr val="374151"/>
              </a:buClr>
              <a:buSzPts val="1400"/>
              <a:buFont typeface="Roboto"/>
              <a:buChar char="-"/>
            </a:pPr>
            <a:r>
              <a:rPr lang="vi" sz="1400"/>
              <a:t>Xác định cơ sở hạ tầng và công cụ cần thiết khác</a:t>
            </a:r>
            <a:endParaRPr sz="1400"/>
          </a:p>
          <a:p>
            <a:pPr indent="-311150" lvl="0" marL="457200" rtl="0" algn="l">
              <a:spcBef>
                <a:spcPts val="1000"/>
              </a:spcBef>
              <a:spcAft>
                <a:spcPts val="1200"/>
              </a:spcAft>
              <a:buClr>
                <a:srgbClr val="374151"/>
              </a:buClr>
              <a:buSzPts val="1300"/>
              <a:buChar char="●"/>
            </a:pPr>
            <a:r>
              <a:rPr lang="vi" sz="1700">
                <a:solidFill>
                  <a:srgbClr val="374151"/>
                </a:solidFill>
              </a:rPr>
              <a:t>Thiết kế kiểm thử giải đáp câu hỏi "Kiểm thử như thế nào?"</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1.4 </a:t>
            </a:r>
            <a:r>
              <a:rPr lang="vi"/>
              <a:t>Các hoạt động kiểm thử</a:t>
            </a:r>
            <a:endParaRPr/>
          </a:p>
        </p:txBody>
      </p:sp>
      <p:sp>
        <p:nvSpPr>
          <p:cNvPr id="242" name="Google Shape;242;p39"/>
          <p:cNvSpPr txBox="1"/>
          <p:nvPr>
            <p:ph idx="1" type="body"/>
          </p:nvPr>
        </p:nvSpPr>
        <p:spPr>
          <a:xfrm>
            <a:off x="311700" y="1240225"/>
            <a:ext cx="8520600" cy="3517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vi">
                <a:solidFill>
                  <a:srgbClr val="FF00FF"/>
                </a:solidFill>
              </a:rPr>
              <a:t>Xây dựng test </a:t>
            </a:r>
            <a:r>
              <a:rPr b="1" lang="vi" sz="1600">
                <a:solidFill>
                  <a:srgbClr val="FF00FF"/>
                </a:solidFill>
              </a:rPr>
              <a:t>(Test implementation)</a:t>
            </a:r>
            <a:endParaRPr/>
          </a:p>
          <a:p>
            <a:pPr indent="-311150" lvl="0" marL="457200" rtl="0" algn="l">
              <a:spcBef>
                <a:spcPts val="1200"/>
              </a:spcBef>
              <a:spcAft>
                <a:spcPts val="0"/>
              </a:spcAft>
              <a:buSzPts val="1300"/>
              <a:buChar char="●"/>
            </a:pPr>
            <a:r>
              <a:rPr lang="vi" sz="1600"/>
              <a:t>Bao gồm việc tạo hoặc thu thập các test-ware cần thiết để thực hiện kiểm thử (ví dụ: test data, test suite, test scripts,...).</a:t>
            </a:r>
            <a:endParaRPr sz="1600"/>
          </a:p>
          <a:p>
            <a:pPr indent="-311150" lvl="0" marL="457200" rtl="0" algn="l">
              <a:spcBef>
                <a:spcPts val="1200"/>
              </a:spcBef>
              <a:spcAft>
                <a:spcPts val="0"/>
              </a:spcAft>
              <a:buSzPts val="1300"/>
              <a:buChar char="●"/>
            </a:pPr>
            <a:r>
              <a:rPr lang="vi" sz="1600"/>
              <a:t>Tạo manual/auto test-script/test-procedure </a:t>
            </a:r>
            <a:endParaRPr sz="1600"/>
          </a:p>
          <a:p>
            <a:pPr indent="0" lvl="0" marL="457200" rtl="0" algn="l">
              <a:spcBef>
                <a:spcPts val="1000"/>
              </a:spcBef>
              <a:spcAft>
                <a:spcPts val="0"/>
              </a:spcAft>
              <a:buNone/>
            </a:pPr>
            <a:r>
              <a:rPr lang="vi" sz="1600"/>
              <a:t>Note: test-script là một tập các test-case được sắp xếp và thực hiện theo một trình tự nào đó.</a:t>
            </a:r>
            <a:endParaRPr sz="1600"/>
          </a:p>
          <a:p>
            <a:pPr indent="-311150" lvl="0" marL="457200" rtl="0" algn="l">
              <a:spcBef>
                <a:spcPts val="1000"/>
              </a:spcBef>
              <a:spcAft>
                <a:spcPts val="0"/>
              </a:spcAft>
              <a:buSzPts val="1300"/>
              <a:buChar char="●"/>
            </a:pPr>
            <a:r>
              <a:rPr lang="vi" sz="1600"/>
              <a:t>Tạo test-suites </a:t>
            </a:r>
            <a:endParaRPr sz="1600"/>
          </a:p>
          <a:p>
            <a:pPr indent="0" lvl="0" marL="457200" rtl="0" algn="l">
              <a:spcBef>
                <a:spcPts val="1000"/>
              </a:spcBef>
              <a:spcAft>
                <a:spcPts val="0"/>
              </a:spcAft>
              <a:buNone/>
            </a:pPr>
            <a:r>
              <a:rPr lang="vi" sz="1600"/>
              <a:t>Note: test-suites  là tập các test-scripts  hoặc test-procedures để thực hiện trong lần chạy test cụ thể. </a:t>
            </a:r>
            <a:endParaRPr sz="1600"/>
          </a:p>
          <a:p>
            <a:pPr indent="-311150" lvl="0" marL="457200" rtl="0" algn="l">
              <a:spcBef>
                <a:spcPts val="1000"/>
              </a:spcBef>
              <a:spcAft>
                <a:spcPts val="1200"/>
              </a:spcAft>
              <a:buSzPts val="1300"/>
              <a:buChar char="●"/>
            </a:pPr>
            <a:r>
              <a:rPr lang="vi" sz="1600"/>
              <a:t>Thiết lập và verify môi trường kiểm thử.</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0"/>
          <p:cNvPicPr preferRelativeResize="0"/>
          <p:nvPr/>
        </p:nvPicPr>
        <p:blipFill>
          <a:blip r:embed="rId3">
            <a:alphaModFix/>
          </a:blip>
          <a:stretch>
            <a:fillRect/>
          </a:stretch>
        </p:blipFill>
        <p:spPr>
          <a:xfrm>
            <a:off x="6635125" y="3316203"/>
            <a:ext cx="2508874" cy="1827300"/>
          </a:xfrm>
          <a:prstGeom prst="rect">
            <a:avLst/>
          </a:prstGeom>
          <a:noFill/>
          <a:ln>
            <a:noFill/>
          </a:ln>
        </p:spPr>
      </p:pic>
      <p:sp>
        <p:nvSpPr>
          <p:cNvPr id="248" name="Google Shape;248;p4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1.4 </a:t>
            </a:r>
            <a:r>
              <a:rPr lang="vi"/>
              <a:t>Các hoạt động kiểm thử</a:t>
            </a:r>
            <a:endParaRPr/>
          </a:p>
        </p:txBody>
      </p:sp>
      <p:sp>
        <p:nvSpPr>
          <p:cNvPr id="249" name="Google Shape;249;p40"/>
          <p:cNvSpPr txBox="1"/>
          <p:nvPr>
            <p:ph idx="1" type="body"/>
          </p:nvPr>
        </p:nvSpPr>
        <p:spPr>
          <a:xfrm>
            <a:off x="311700" y="12402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a:solidFill>
                  <a:srgbClr val="FF00FF"/>
                </a:solidFill>
              </a:rPr>
              <a:t>Thực thi test </a:t>
            </a:r>
            <a:r>
              <a:rPr b="1" lang="vi" sz="1600">
                <a:solidFill>
                  <a:srgbClr val="FF00FF"/>
                </a:solidFill>
              </a:rPr>
              <a:t>(Test execution)</a:t>
            </a:r>
            <a:r>
              <a:rPr lang="vi"/>
              <a:t> </a:t>
            </a:r>
            <a:endParaRPr/>
          </a:p>
          <a:p>
            <a:pPr indent="-311150" lvl="0" marL="457200" rtl="0" algn="l">
              <a:spcBef>
                <a:spcPts val="1200"/>
              </a:spcBef>
              <a:spcAft>
                <a:spcPts val="0"/>
              </a:spcAft>
              <a:buSzPts val="1300"/>
              <a:buChar char="●"/>
            </a:pPr>
            <a:r>
              <a:rPr lang="vi" sz="1600"/>
              <a:t>Bao gồm running test theo đúng lịch trình thực thi kiểm thử (test runs).</a:t>
            </a:r>
            <a:endParaRPr/>
          </a:p>
          <a:p>
            <a:pPr indent="-311150" lvl="0" marL="457200" rtl="0" algn="l">
              <a:spcBef>
                <a:spcPts val="1200"/>
              </a:spcBef>
              <a:spcAft>
                <a:spcPts val="0"/>
              </a:spcAft>
              <a:buSzPts val="1300"/>
              <a:buChar char="●"/>
            </a:pPr>
            <a:r>
              <a:rPr lang="vi" sz="1600"/>
              <a:t>Thực thi test có thể thực hiện</a:t>
            </a:r>
            <a:r>
              <a:rPr lang="vi" sz="1600"/>
              <a:t> manual </a:t>
            </a:r>
            <a:r>
              <a:rPr lang="vi" sz="1600"/>
              <a:t>hoặc</a:t>
            </a:r>
            <a:r>
              <a:rPr lang="vi" sz="1600"/>
              <a:t> automated.</a:t>
            </a:r>
            <a:endParaRPr sz="1600"/>
          </a:p>
          <a:p>
            <a:pPr indent="-311150" lvl="0" marL="457200" rtl="0" algn="l">
              <a:spcBef>
                <a:spcPts val="1000"/>
              </a:spcBef>
              <a:spcAft>
                <a:spcPts val="0"/>
              </a:spcAft>
              <a:buSzPts val="1300"/>
              <a:buChar char="●"/>
            </a:pPr>
            <a:r>
              <a:rPr lang="vi" sz="1600"/>
              <a:t>Kết quả test thực tế được so sánh với kết quả mong đợi.</a:t>
            </a:r>
            <a:endParaRPr sz="1600"/>
          </a:p>
          <a:p>
            <a:pPr indent="-311150" lvl="0" marL="457200" rtl="0" algn="l">
              <a:spcBef>
                <a:spcPts val="1000"/>
              </a:spcBef>
              <a:spcAft>
                <a:spcPts val="1200"/>
              </a:spcAft>
              <a:buSzPts val="1300"/>
              <a:buChar char="●"/>
            </a:pPr>
            <a:r>
              <a:rPr lang="vi" sz="1600"/>
              <a:t>Kết quả test được ghi lại.</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1.4 </a:t>
            </a:r>
            <a:r>
              <a:rPr lang="vi"/>
              <a:t>Các hoạt động kiểm thử</a:t>
            </a:r>
            <a:endParaRPr/>
          </a:p>
        </p:txBody>
      </p:sp>
      <p:sp>
        <p:nvSpPr>
          <p:cNvPr id="255" name="Google Shape;255;p41"/>
          <p:cNvSpPr txBox="1"/>
          <p:nvPr>
            <p:ph idx="1" type="body"/>
          </p:nvPr>
        </p:nvSpPr>
        <p:spPr>
          <a:xfrm>
            <a:off x="311700" y="1240225"/>
            <a:ext cx="8520600" cy="3414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vi">
                <a:solidFill>
                  <a:srgbClr val="FF00FF"/>
                </a:solidFill>
              </a:rPr>
              <a:t>Hoàn thành test (Test completion)</a:t>
            </a:r>
            <a:r>
              <a:rPr lang="vi"/>
              <a:t> </a:t>
            </a:r>
            <a:endParaRPr/>
          </a:p>
          <a:p>
            <a:pPr indent="-304165" lvl="0" marL="457200" marR="0" rtl="0" algn="l">
              <a:lnSpc>
                <a:spcPct val="115000"/>
              </a:lnSpc>
              <a:spcBef>
                <a:spcPts val="1200"/>
              </a:spcBef>
              <a:spcAft>
                <a:spcPts val="0"/>
              </a:spcAft>
              <a:buSzPct val="82352"/>
              <a:buChar char="●"/>
            </a:pPr>
            <a:r>
              <a:rPr lang="vi" sz="1700"/>
              <a:t>Những hoạt động này thường xảy ra tại các điểm mốc dự án (ví dụ: release, cuối sprint, hoặc hoàn thành test level) để xử lý những lỗi chưa giải quyết, yêu cầu thay đổi hoặc các mục trong danh sách công việc chưa được thực hiện. </a:t>
            </a:r>
            <a:endParaRPr sz="1700"/>
          </a:p>
          <a:p>
            <a:pPr indent="-304165" lvl="0" marL="457200" marR="0" rtl="0" algn="l">
              <a:lnSpc>
                <a:spcPct val="115000"/>
              </a:lnSpc>
              <a:spcBef>
                <a:spcPts val="1200"/>
              </a:spcBef>
              <a:spcAft>
                <a:spcPts val="0"/>
              </a:spcAft>
              <a:buSzPct val="82352"/>
              <a:buChar char="●"/>
            </a:pPr>
            <a:r>
              <a:rPr lang="vi" sz="1700"/>
              <a:t>Chuyển giao các test-ware cho các nhóm phù hợp. </a:t>
            </a:r>
            <a:endParaRPr sz="1700"/>
          </a:p>
          <a:p>
            <a:pPr indent="-304165" lvl="0" marL="457200" marR="0" rtl="0" algn="l">
              <a:lnSpc>
                <a:spcPct val="115000"/>
              </a:lnSpc>
              <a:spcBef>
                <a:spcPts val="1000"/>
              </a:spcBef>
              <a:spcAft>
                <a:spcPts val="0"/>
              </a:spcAft>
              <a:buSzPct val="82352"/>
              <a:buChar char="●"/>
            </a:pPr>
            <a:r>
              <a:rPr lang="vi" sz="1700"/>
              <a:t>Môi trường kiểm thử được đóng lại ở một trạng thái được thống nhất. </a:t>
            </a:r>
            <a:endParaRPr sz="1700"/>
          </a:p>
          <a:p>
            <a:pPr indent="-304165" lvl="0" marL="457200" marR="0" rtl="0" algn="l">
              <a:lnSpc>
                <a:spcPct val="115000"/>
              </a:lnSpc>
              <a:spcBef>
                <a:spcPts val="1000"/>
              </a:spcBef>
              <a:spcAft>
                <a:spcPts val="0"/>
              </a:spcAft>
              <a:buSzPct val="82352"/>
              <a:buChar char="●"/>
            </a:pPr>
            <a:r>
              <a:rPr lang="vi" sz="1700"/>
              <a:t>Các hoạt động kiểm thử được phân tích để rút ra bài học và cải thiện cho các sprint, lần release tiếp, hoặc dự án tương lai. </a:t>
            </a:r>
            <a:endParaRPr sz="1700"/>
          </a:p>
          <a:p>
            <a:pPr indent="-304165" lvl="0" marL="457200" marR="0" rtl="0" algn="l">
              <a:lnSpc>
                <a:spcPct val="115000"/>
              </a:lnSpc>
              <a:spcBef>
                <a:spcPts val="1000"/>
              </a:spcBef>
              <a:spcAft>
                <a:spcPts val="1200"/>
              </a:spcAft>
              <a:buSzPct val="82352"/>
              <a:buChar char="●"/>
            </a:pPr>
            <a:r>
              <a:rPr lang="vi" sz="1700"/>
              <a:t>Tạo báo cáo hoàn thành kiểm thử và thông báo cho các bên liên quan.</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1.4 Các hoạt động kiểm thử</a:t>
            </a:r>
            <a:endParaRPr/>
          </a:p>
        </p:txBody>
      </p:sp>
      <p:graphicFrame>
        <p:nvGraphicFramePr>
          <p:cNvPr id="261" name="Google Shape;261;p42"/>
          <p:cNvGraphicFramePr/>
          <p:nvPr/>
        </p:nvGraphicFramePr>
        <p:xfrm>
          <a:off x="547250" y="1664650"/>
          <a:ext cx="3000000" cy="3000000"/>
        </p:xfrm>
        <a:graphic>
          <a:graphicData uri="http://schemas.openxmlformats.org/drawingml/2006/table">
            <a:tbl>
              <a:tblPr>
                <a:noFill/>
                <a:tableStyleId>{41593CD8-A934-429B-8E0F-59875D6F7870}</a:tableStyleId>
              </a:tblPr>
              <a:tblGrid>
                <a:gridCol w="2378425"/>
                <a:gridCol w="5489550"/>
              </a:tblGrid>
              <a:tr h="507600">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Test planning</a:t>
                      </a:r>
                      <a:endParaRPr b="1" sz="1100"/>
                    </a:p>
                  </a:txBody>
                  <a:tcPr marT="91425" marB="91425" marR="91425" marL="91425"/>
                </a:tc>
                <a:tc>
                  <a:txBody>
                    <a:bodyPr/>
                    <a:lstStyle/>
                    <a:p>
                      <a:pPr indent="0" lvl="0" marL="0" rtl="0" algn="l">
                        <a:lnSpc>
                          <a:spcPct val="115000"/>
                        </a:lnSpc>
                        <a:spcBef>
                          <a:spcPts val="0"/>
                        </a:spcBef>
                        <a:spcAft>
                          <a:spcPts val="1200"/>
                        </a:spcAft>
                        <a:buNone/>
                      </a:pPr>
                      <a:r>
                        <a:rPr lang="vi" sz="1100">
                          <a:solidFill>
                            <a:schemeClr val="dk2"/>
                          </a:solidFill>
                          <a:latin typeface="Source Code Pro"/>
                          <a:ea typeface="Source Code Pro"/>
                          <a:cs typeface="Source Code Pro"/>
                          <a:sym typeface="Source Code Pro"/>
                        </a:rPr>
                        <a:t>test plan, test schedule, risk register, and entry and exit criteria. </a:t>
                      </a:r>
                      <a:endParaRPr sz="1100"/>
                    </a:p>
                  </a:txBody>
                  <a:tcPr marT="91425" marB="91425" marR="91425" marL="91425"/>
                </a:tc>
              </a:tr>
              <a:tr h="507600">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Test monitoring and control</a:t>
                      </a:r>
                      <a:endParaRPr b="1" sz="1100"/>
                    </a:p>
                  </a:txBody>
                  <a:tcPr marT="91425" marB="91425" marR="91425" marL="91425"/>
                </a:tc>
                <a:tc>
                  <a:txBody>
                    <a:bodyPr/>
                    <a:lstStyle/>
                    <a:p>
                      <a:pPr indent="0" lvl="0" marL="0" rtl="0" algn="l">
                        <a:lnSpc>
                          <a:spcPct val="115000"/>
                        </a:lnSpc>
                        <a:spcBef>
                          <a:spcPts val="0"/>
                        </a:spcBef>
                        <a:spcAft>
                          <a:spcPts val="1200"/>
                        </a:spcAft>
                        <a:buNone/>
                      </a:pPr>
                      <a:r>
                        <a:rPr lang="vi" sz="1100">
                          <a:solidFill>
                            <a:schemeClr val="dk2"/>
                          </a:solidFill>
                          <a:latin typeface="Source Code Pro"/>
                          <a:ea typeface="Source Code Pro"/>
                          <a:cs typeface="Source Code Pro"/>
                          <a:sym typeface="Source Code Pro"/>
                        </a:rPr>
                        <a:t>test progress reports</a:t>
                      </a:r>
                      <a:endParaRPr sz="1100"/>
                    </a:p>
                  </a:txBody>
                  <a:tcPr marT="91425" marB="91425" marR="91425" marL="91425"/>
                </a:tc>
              </a:tr>
              <a:tr h="355975">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Test analysis</a:t>
                      </a:r>
                      <a:endParaRPr b="1" sz="1100"/>
                    </a:p>
                  </a:txBody>
                  <a:tcPr marT="91425" marB="91425" marR="91425" marL="91425"/>
                </a:tc>
                <a:tc>
                  <a:txBody>
                    <a:bodyPr/>
                    <a:lstStyle/>
                    <a:p>
                      <a:pPr indent="0" lvl="0" marL="0" rtl="0" algn="l">
                        <a:lnSpc>
                          <a:spcPct val="115000"/>
                        </a:lnSpc>
                        <a:spcBef>
                          <a:spcPts val="0"/>
                        </a:spcBef>
                        <a:spcAft>
                          <a:spcPts val="1200"/>
                        </a:spcAft>
                        <a:buNone/>
                      </a:pPr>
                      <a:r>
                        <a:rPr lang="vi" sz="1100">
                          <a:solidFill>
                            <a:schemeClr val="dk2"/>
                          </a:solidFill>
                          <a:latin typeface="Source Code Pro"/>
                          <a:ea typeface="Source Code Pro"/>
                          <a:cs typeface="Source Code Pro"/>
                          <a:sym typeface="Source Code Pro"/>
                        </a:rPr>
                        <a:t>test conditions</a:t>
                      </a:r>
                      <a:endParaRPr sz="1100"/>
                    </a:p>
                  </a:txBody>
                  <a:tcPr marT="91425" marB="91425" marR="91425" marL="91425"/>
                </a:tc>
              </a:tr>
              <a:tr h="537400">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Test design</a:t>
                      </a:r>
                      <a:endParaRPr b="1" sz="1100"/>
                    </a:p>
                  </a:txBody>
                  <a:tcPr marT="91425" marB="91425" marR="91425" marL="91425"/>
                </a:tc>
                <a:tc>
                  <a:txBody>
                    <a:bodyPr/>
                    <a:lstStyle/>
                    <a:p>
                      <a:pPr indent="0" lvl="0" marL="0" rtl="0" algn="l">
                        <a:spcBef>
                          <a:spcPts val="0"/>
                        </a:spcBef>
                        <a:spcAft>
                          <a:spcPts val="0"/>
                        </a:spcAft>
                        <a:buNone/>
                      </a:pPr>
                      <a:r>
                        <a:rPr lang="vi" sz="1100">
                          <a:solidFill>
                            <a:schemeClr val="dk2"/>
                          </a:solidFill>
                          <a:latin typeface="Source Code Pro"/>
                          <a:ea typeface="Source Code Pro"/>
                          <a:cs typeface="Source Code Pro"/>
                          <a:sym typeface="Source Code Pro"/>
                        </a:rPr>
                        <a:t>test cases, test charters, coverage items, test data requirements and test environment requirements</a:t>
                      </a:r>
                      <a:endParaRPr sz="1100"/>
                    </a:p>
                  </a:txBody>
                  <a:tcPr marT="91425" marB="91425" marR="91425" marL="91425"/>
                </a:tc>
              </a:tr>
              <a:tr h="484100">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Test implementation </a:t>
                      </a:r>
                      <a:endParaRPr b="1" sz="1100"/>
                    </a:p>
                  </a:txBody>
                  <a:tcPr marT="91425" marB="91425" marR="91425" marL="91425"/>
                </a:tc>
                <a:tc>
                  <a:txBody>
                    <a:bodyPr/>
                    <a:lstStyle/>
                    <a:p>
                      <a:pPr indent="0" lvl="0" marL="0" rtl="0" algn="l">
                        <a:spcBef>
                          <a:spcPts val="0"/>
                        </a:spcBef>
                        <a:spcAft>
                          <a:spcPts val="0"/>
                        </a:spcAft>
                        <a:buNone/>
                      </a:pPr>
                      <a:r>
                        <a:rPr lang="vi" sz="1100">
                          <a:solidFill>
                            <a:schemeClr val="dk2"/>
                          </a:solidFill>
                          <a:latin typeface="Source Code Pro"/>
                          <a:ea typeface="Source Code Pro"/>
                          <a:cs typeface="Source Code Pro"/>
                          <a:sym typeface="Source Code Pro"/>
                        </a:rPr>
                        <a:t>test procedures, automated test scripts, test suites, test data, test execution schedule, and test environment elements</a:t>
                      </a:r>
                      <a:endParaRPr sz="1100"/>
                    </a:p>
                  </a:txBody>
                  <a:tcPr marT="91425" marB="91425" marR="91425" marL="91425"/>
                </a:tc>
              </a:tr>
              <a:tr h="355975">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Test execution</a:t>
                      </a:r>
                      <a:endParaRPr b="1" sz="1100">
                        <a:solidFill>
                          <a:schemeClr val="dk2"/>
                        </a:solidFill>
                        <a:latin typeface="Source Code Pro"/>
                        <a:ea typeface="Source Code Pro"/>
                        <a:cs typeface="Source Code Pro"/>
                        <a:sym typeface="Source Code Pro"/>
                      </a:endParaRPr>
                    </a:p>
                  </a:txBody>
                  <a:tcPr marT="91425" marB="91425" marR="91425" marL="91425"/>
                </a:tc>
                <a:tc>
                  <a:txBody>
                    <a:bodyPr/>
                    <a:lstStyle/>
                    <a:p>
                      <a:pPr indent="0" lvl="0" marL="0" rtl="0" algn="l">
                        <a:spcBef>
                          <a:spcPts val="0"/>
                        </a:spcBef>
                        <a:spcAft>
                          <a:spcPts val="0"/>
                        </a:spcAft>
                        <a:buNone/>
                      </a:pPr>
                      <a:r>
                        <a:rPr lang="vi" sz="1100">
                          <a:solidFill>
                            <a:schemeClr val="dk2"/>
                          </a:solidFill>
                          <a:latin typeface="Source Code Pro"/>
                          <a:ea typeface="Source Code Pro"/>
                          <a:cs typeface="Source Code Pro"/>
                          <a:sym typeface="Source Code Pro"/>
                        </a:rPr>
                        <a:t>test logs, defect reports</a:t>
                      </a:r>
                      <a:endParaRPr sz="1100"/>
                    </a:p>
                  </a:txBody>
                  <a:tcPr marT="91425" marB="91425" marR="91425" marL="91425"/>
                </a:tc>
              </a:tr>
              <a:tr h="484100">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Test completion</a:t>
                      </a:r>
                      <a:endParaRPr b="1" sz="1100">
                        <a:solidFill>
                          <a:schemeClr val="dk2"/>
                        </a:solidFill>
                        <a:latin typeface="Source Code Pro"/>
                        <a:ea typeface="Source Code Pro"/>
                        <a:cs typeface="Source Code Pro"/>
                        <a:sym typeface="Source Code Pro"/>
                      </a:endParaRPr>
                    </a:p>
                  </a:txBody>
                  <a:tcPr marT="91425" marB="91425" marR="91425" marL="91425"/>
                </a:tc>
                <a:tc>
                  <a:txBody>
                    <a:bodyPr/>
                    <a:lstStyle/>
                    <a:p>
                      <a:pPr indent="0" lvl="0" marL="0" rtl="0" algn="l">
                        <a:spcBef>
                          <a:spcPts val="0"/>
                        </a:spcBef>
                        <a:spcAft>
                          <a:spcPts val="0"/>
                        </a:spcAft>
                        <a:buNone/>
                      </a:pPr>
                      <a:r>
                        <a:rPr lang="vi" sz="1100">
                          <a:solidFill>
                            <a:schemeClr val="dk2"/>
                          </a:solidFill>
                          <a:latin typeface="Source Code Pro"/>
                          <a:ea typeface="Source Code Pro"/>
                          <a:cs typeface="Source Code Pro"/>
                          <a:sym typeface="Source Code Pro"/>
                        </a:rPr>
                        <a:t>test completion report, action items for improvement of subsequent projects or iterations, documented lessons learned</a:t>
                      </a:r>
                      <a:endParaRPr sz="1100"/>
                    </a:p>
                  </a:txBody>
                  <a:tcPr marT="91425" marB="91425" marR="91425" marL="91425"/>
                </a:tc>
              </a:tr>
            </a:tbl>
          </a:graphicData>
        </a:graphic>
      </p:graphicFrame>
      <p:sp>
        <p:nvSpPr>
          <p:cNvPr id="262" name="Google Shape;262;p42"/>
          <p:cNvSpPr/>
          <p:nvPr/>
        </p:nvSpPr>
        <p:spPr>
          <a:xfrm>
            <a:off x="471050" y="1311600"/>
            <a:ext cx="6987900" cy="30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vi">
                <a:latin typeface="Source Code Pro"/>
                <a:ea typeface="Source Code Pro"/>
                <a:cs typeface="Source Code Pro"/>
                <a:sym typeface="Source Code Pro"/>
              </a:rPr>
              <a:t>Các sản phẩm công việc được tạo ra từ các hoạt động kiểm thử</a:t>
            </a:r>
            <a:endParaRPr>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Nội dung</a:t>
            </a:r>
            <a:endParaRPr/>
          </a:p>
        </p:txBody>
      </p:sp>
      <p:sp>
        <p:nvSpPr>
          <p:cNvPr id="81" name="Google Shape;81;p16"/>
          <p:cNvSpPr txBox="1"/>
          <p:nvPr>
            <p:ph idx="1" type="body"/>
          </p:nvPr>
        </p:nvSpPr>
        <p:spPr>
          <a:xfrm>
            <a:off x="311700" y="1392625"/>
            <a:ext cx="8520600" cy="340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rgbClr val="000000"/>
                </a:solidFill>
                <a:highlight>
                  <a:srgbClr val="FF706B"/>
                </a:highlight>
              </a:rPr>
              <a:t>1.1 Kiểm thử là gì?</a:t>
            </a:r>
            <a:r>
              <a:rPr lang="vi">
                <a:solidFill>
                  <a:srgbClr val="000000"/>
                </a:solidFill>
                <a:highlight>
                  <a:srgbClr val="FFFFFF"/>
                </a:highlight>
              </a:rPr>
              <a:t> </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FFFF"/>
                </a:highlight>
              </a:rPr>
              <a:t>1.2 Tại sao kiểm thử lại cần thiết? </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FFFF"/>
                </a:highlight>
              </a:rPr>
              <a:t>1.3 Nguyên lý kiểm thử</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FFFF"/>
                </a:highlight>
              </a:rPr>
              <a:t>1.4 Các hoạt động kiểm thử </a:t>
            </a:r>
            <a:endParaRPr>
              <a:solidFill>
                <a:srgbClr val="000000"/>
              </a:solidFill>
              <a:highlight>
                <a:srgbClr val="FFFFFF"/>
              </a:highlight>
            </a:endParaRPr>
          </a:p>
          <a:p>
            <a:pPr indent="0" lvl="0" marL="0" rtl="0" algn="l">
              <a:spcBef>
                <a:spcPts val="1200"/>
              </a:spcBef>
              <a:spcAft>
                <a:spcPts val="1200"/>
              </a:spcAft>
              <a:buNone/>
            </a:pPr>
            <a:r>
              <a:rPr lang="vi">
                <a:solidFill>
                  <a:srgbClr val="000000"/>
                </a:solidFill>
                <a:highlight>
                  <a:srgbClr val="FFFFFF"/>
                </a:highlight>
              </a:rPr>
              <a:t>1.5 Kỹ năng cần thiết của người kiểm thử</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3"/>
          <p:cNvPicPr preferRelativeResize="0"/>
          <p:nvPr/>
        </p:nvPicPr>
        <p:blipFill>
          <a:blip r:embed="rId3">
            <a:alphaModFix/>
          </a:blip>
          <a:stretch>
            <a:fillRect/>
          </a:stretch>
        </p:blipFill>
        <p:spPr>
          <a:xfrm>
            <a:off x="7483800" y="3456300"/>
            <a:ext cx="1660200" cy="1687200"/>
          </a:xfrm>
          <a:prstGeom prst="rect">
            <a:avLst/>
          </a:prstGeom>
          <a:noFill/>
          <a:ln>
            <a:noFill/>
          </a:ln>
        </p:spPr>
      </p:pic>
      <p:sp>
        <p:nvSpPr>
          <p:cNvPr id="268" name="Google Shape;268;p4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1.5 </a:t>
            </a:r>
            <a:r>
              <a:rPr lang="vi"/>
              <a:t>Vai trò của người tham gia kiểm thử</a:t>
            </a:r>
            <a:endParaRPr/>
          </a:p>
        </p:txBody>
      </p:sp>
      <p:graphicFrame>
        <p:nvGraphicFramePr>
          <p:cNvPr id="269" name="Google Shape;269;p43"/>
          <p:cNvGraphicFramePr/>
          <p:nvPr/>
        </p:nvGraphicFramePr>
        <p:xfrm>
          <a:off x="394850" y="1359850"/>
          <a:ext cx="3000000" cy="3000000"/>
        </p:xfrm>
        <a:graphic>
          <a:graphicData uri="http://schemas.openxmlformats.org/drawingml/2006/table">
            <a:tbl>
              <a:tblPr>
                <a:noFill/>
                <a:tableStyleId>{41593CD8-A934-429B-8E0F-59875D6F7870}</a:tableStyleId>
              </a:tblPr>
              <a:tblGrid>
                <a:gridCol w="1572600"/>
                <a:gridCol w="6295375"/>
              </a:tblGrid>
              <a:tr h="507600">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Vai trò</a:t>
                      </a:r>
                      <a:endParaRPr b="1" sz="1100">
                        <a:solidFill>
                          <a:schemeClr val="dk2"/>
                        </a:solidFill>
                        <a:latin typeface="Source Code Pro"/>
                        <a:ea typeface="Source Code Pro"/>
                        <a:cs typeface="Source Code Pro"/>
                        <a:sym typeface="Source Code Pro"/>
                      </a:endParaRPr>
                    </a:p>
                  </a:txBody>
                  <a:tcPr marT="91425" marB="91425" marR="91425" marL="91425"/>
                </a:tc>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Nhiệm vụ</a:t>
                      </a:r>
                      <a:endParaRPr b="1" sz="1100">
                        <a:solidFill>
                          <a:schemeClr val="dk2"/>
                        </a:solidFill>
                        <a:latin typeface="Source Code Pro"/>
                        <a:ea typeface="Source Code Pro"/>
                        <a:cs typeface="Source Code Pro"/>
                        <a:sym typeface="Source Code Pro"/>
                      </a:endParaRPr>
                    </a:p>
                  </a:txBody>
                  <a:tcPr marT="91425" marB="91425" marR="91425" marL="91425"/>
                </a:tc>
              </a:tr>
              <a:tr h="507600">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Người q</a:t>
                      </a:r>
                      <a:r>
                        <a:rPr b="1" lang="vi" sz="1100">
                          <a:solidFill>
                            <a:schemeClr val="dk2"/>
                          </a:solidFill>
                          <a:latin typeface="Source Code Pro"/>
                          <a:ea typeface="Source Code Pro"/>
                          <a:cs typeface="Source Code Pro"/>
                          <a:sym typeface="Source Code Pro"/>
                        </a:rPr>
                        <a:t>uản lý (</a:t>
                      </a:r>
                      <a:r>
                        <a:rPr b="1" lang="vi" sz="1100">
                          <a:solidFill>
                            <a:schemeClr val="dk2"/>
                          </a:solidFill>
                          <a:latin typeface="Source Code Pro"/>
                          <a:ea typeface="Source Code Pro"/>
                          <a:cs typeface="Source Code Pro"/>
                          <a:sym typeface="Source Code Pro"/>
                        </a:rPr>
                        <a:t>Manager)</a:t>
                      </a:r>
                      <a:r>
                        <a:rPr b="1" lang="vi" sz="1100">
                          <a:solidFill>
                            <a:schemeClr val="dk2"/>
                          </a:solidFill>
                          <a:latin typeface="Source Code Pro"/>
                          <a:ea typeface="Source Code Pro"/>
                          <a:cs typeface="Source Code Pro"/>
                          <a:sym typeface="Source Code Pro"/>
                        </a:rPr>
                        <a:t> </a:t>
                      </a:r>
                      <a:endParaRPr b="1" sz="1100"/>
                    </a:p>
                  </a:txBody>
                  <a:tcPr marT="91425" marB="91425" marR="91425" marL="91425"/>
                </a:tc>
                <a:tc>
                  <a:txBody>
                    <a:bodyPr/>
                    <a:lstStyle/>
                    <a:p>
                      <a:pPr indent="0" lvl="0" marL="0" marR="0" rtl="0" algn="l">
                        <a:lnSpc>
                          <a:spcPct val="115000"/>
                        </a:lnSpc>
                        <a:spcBef>
                          <a:spcPts val="0"/>
                        </a:spcBef>
                        <a:spcAft>
                          <a:spcPts val="0"/>
                        </a:spcAft>
                        <a:buNone/>
                      </a:pPr>
                      <a:r>
                        <a:rPr lang="vi" sz="1100">
                          <a:solidFill>
                            <a:schemeClr val="dk2"/>
                          </a:solidFill>
                          <a:latin typeface="Source Code Pro"/>
                          <a:ea typeface="Source Code Pro"/>
                          <a:cs typeface="Source Code Pro"/>
                          <a:sym typeface="Source Code Pro"/>
                        </a:rPr>
                        <a:t>C</a:t>
                      </a:r>
                      <a:r>
                        <a:rPr lang="vi" sz="1100">
                          <a:solidFill>
                            <a:schemeClr val="dk2"/>
                          </a:solidFill>
                          <a:latin typeface="Source Code Pro"/>
                          <a:ea typeface="Source Code Pro"/>
                          <a:cs typeface="Source Code Pro"/>
                          <a:sym typeface="Source Code Pro"/>
                        </a:rPr>
                        <a:t>hịu trách nhiệm chung về quy trình kiểm thử, nhóm kiểm thử và dẫn dắt hoạt động kiểm thử</a:t>
                      </a:r>
                      <a:endParaRPr sz="1100">
                        <a:solidFill>
                          <a:schemeClr val="dk2"/>
                        </a:solidFill>
                        <a:latin typeface="Source Code Pro"/>
                        <a:ea typeface="Source Code Pro"/>
                        <a:cs typeface="Source Code Pro"/>
                        <a:sym typeface="Source Code Pro"/>
                      </a:endParaRPr>
                    </a:p>
                    <a:p>
                      <a:pPr indent="0" lvl="0" marL="0" marR="0" rtl="0" algn="l">
                        <a:lnSpc>
                          <a:spcPct val="115000"/>
                        </a:lnSpc>
                        <a:spcBef>
                          <a:spcPts val="1200"/>
                        </a:spcBef>
                        <a:spcAft>
                          <a:spcPts val="1200"/>
                        </a:spcAft>
                        <a:buNone/>
                      </a:pPr>
                      <a:r>
                        <a:rPr lang="vi" sz="1100">
                          <a:solidFill>
                            <a:schemeClr val="dk2"/>
                          </a:solidFill>
                          <a:latin typeface="Source Code Pro"/>
                          <a:ea typeface="Source Code Pro"/>
                          <a:cs typeface="Source Code Pro"/>
                          <a:sym typeface="Source Code Pro"/>
                        </a:rPr>
                        <a:t>Tập trung vào các hoạt động lập kế hoạch kiểm thử, giám sát, kiểm soát và hoàn thành kiểm thử. </a:t>
                      </a:r>
                      <a:endParaRPr sz="1300">
                        <a:solidFill>
                          <a:schemeClr val="dk2"/>
                        </a:solidFill>
                        <a:latin typeface="Source Code Pro"/>
                        <a:ea typeface="Source Code Pro"/>
                        <a:cs typeface="Source Code Pro"/>
                        <a:sym typeface="Source Code Pro"/>
                      </a:endParaRPr>
                    </a:p>
                  </a:txBody>
                  <a:tcPr marT="91425" marB="91425" marR="91425" marL="91425">
                    <a:solidFill>
                      <a:schemeClr val="lt1"/>
                    </a:solidFill>
                  </a:tcPr>
                </a:tc>
              </a:tr>
              <a:tr h="507600">
                <a:tc>
                  <a:txBody>
                    <a:bodyPr/>
                    <a:lstStyle/>
                    <a:p>
                      <a:pPr indent="0" lvl="0" marL="0" rtl="0" algn="l">
                        <a:lnSpc>
                          <a:spcPct val="115000"/>
                        </a:lnSpc>
                        <a:spcBef>
                          <a:spcPts val="0"/>
                        </a:spcBef>
                        <a:spcAft>
                          <a:spcPts val="1200"/>
                        </a:spcAft>
                        <a:buNone/>
                      </a:pPr>
                      <a:r>
                        <a:rPr b="1" lang="vi" sz="1100">
                          <a:solidFill>
                            <a:schemeClr val="dk2"/>
                          </a:solidFill>
                          <a:latin typeface="Source Code Pro"/>
                          <a:ea typeface="Source Code Pro"/>
                          <a:cs typeface="Source Code Pro"/>
                          <a:sym typeface="Source Code Pro"/>
                        </a:rPr>
                        <a:t>Người thực hiện (Tester) </a:t>
                      </a:r>
                      <a:endParaRPr b="1" sz="1100"/>
                    </a:p>
                  </a:txBody>
                  <a:tcPr marT="91425" marB="91425" marR="91425" marL="91425"/>
                </a:tc>
                <a:tc>
                  <a:txBody>
                    <a:bodyPr/>
                    <a:lstStyle/>
                    <a:p>
                      <a:pPr indent="0" lvl="0" marL="0" marR="0" rtl="0" algn="l">
                        <a:lnSpc>
                          <a:spcPct val="115000"/>
                        </a:lnSpc>
                        <a:spcBef>
                          <a:spcPts val="0"/>
                        </a:spcBef>
                        <a:spcAft>
                          <a:spcPts val="0"/>
                        </a:spcAft>
                        <a:buNone/>
                      </a:pPr>
                      <a:r>
                        <a:rPr lang="vi" sz="1100">
                          <a:solidFill>
                            <a:schemeClr val="dk2"/>
                          </a:solidFill>
                          <a:latin typeface="Source Code Pro"/>
                          <a:ea typeface="Source Code Pro"/>
                          <a:cs typeface="Source Code Pro"/>
                          <a:sym typeface="Source Code Pro"/>
                        </a:rPr>
                        <a:t>Chịu trách nhiệm chung về khía cạnh kỹ thuật </a:t>
                      </a:r>
                      <a:r>
                        <a:rPr lang="vi" sz="1100">
                          <a:solidFill>
                            <a:schemeClr val="dk2"/>
                          </a:solidFill>
                          <a:latin typeface="Source Code Pro"/>
                          <a:ea typeface="Source Code Pro"/>
                          <a:cs typeface="Source Code Pro"/>
                          <a:sym typeface="Source Code Pro"/>
                        </a:rPr>
                        <a:t>(technical) </a:t>
                      </a:r>
                      <a:r>
                        <a:rPr lang="vi" sz="1100">
                          <a:solidFill>
                            <a:schemeClr val="dk2"/>
                          </a:solidFill>
                          <a:latin typeface="Source Code Pro"/>
                          <a:ea typeface="Source Code Pro"/>
                          <a:cs typeface="Source Code Pro"/>
                          <a:sym typeface="Source Code Pro"/>
                        </a:rPr>
                        <a:t>của việc kiểm thử </a:t>
                      </a:r>
                      <a:endParaRPr sz="1100">
                        <a:solidFill>
                          <a:schemeClr val="dk2"/>
                        </a:solidFill>
                        <a:latin typeface="Source Code Pro"/>
                        <a:ea typeface="Source Code Pro"/>
                        <a:cs typeface="Source Code Pro"/>
                        <a:sym typeface="Source Code Pro"/>
                      </a:endParaRPr>
                    </a:p>
                    <a:p>
                      <a:pPr indent="0" lvl="0" marL="0" marR="0" rtl="0" algn="l">
                        <a:lnSpc>
                          <a:spcPct val="115000"/>
                        </a:lnSpc>
                        <a:spcBef>
                          <a:spcPts val="1200"/>
                        </a:spcBef>
                        <a:spcAft>
                          <a:spcPts val="1200"/>
                        </a:spcAft>
                        <a:buNone/>
                      </a:pPr>
                      <a:r>
                        <a:rPr lang="vi" sz="1100">
                          <a:solidFill>
                            <a:schemeClr val="dk2"/>
                          </a:solidFill>
                          <a:latin typeface="Source Code Pro"/>
                          <a:ea typeface="Source Code Pro"/>
                          <a:cs typeface="Source Code Pro"/>
                          <a:sym typeface="Source Code Pro"/>
                        </a:rPr>
                        <a:t>Tập trung vào các hoạt động phân tích kiểm thử, thiết kế kiểm thử, triển khai kiểm thử và thực hiện kiểm thử</a:t>
                      </a:r>
                      <a:endParaRPr sz="1100">
                        <a:solidFill>
                          <a:schemeClr val="dk2"/>
                        </a:solidFill>
                        <a:latin typeface="Source Code Pro"/>
                        <a:ea typeface="Source Code Pro"/>
                        <a:cs typeface="Source Code Pro"/>
                        <a:sym typeface="Source Code Pro"/>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4"/>
          <p:cNvPicPr preferRelativeResize="0"/>
          <p:nvPr/>
        </p:nvPicPr>
        <p:blipFill>
          <a:blip r:embed="rId3">
            <a:alphaModFix/>
          </a:blip>
          <a:stretch>
            <a:fillRect/>
          </a:stretch>
        </p:blipFill>
        <p:spPr>
          <a:xfrm>
            <a:off x="6438900" y="3457563"/>
            <a:ext cx="2705100" cy="1685925"/>
          </a:xfrm>
          <a:prstGeom prst="rect">
            <a:avLst/>
          </a:prstGeom>
          <a:noFill/>
          <a:ln>
            <a:noFill/>
          </a:ln>
        </p:spPr>
      </p:pic>
      <p:sp>
        <p:nvSpPr>
          <p:cNvPr id="275" name="Google Shape;275;p4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1.6 Kỹ năng cần thiết của người kiểm thử</a:t>
            </a:r>
            <a:endParaRPr/>
          </a:p>
        </p:txBody>
      </p:sp>
      <p:sp>
        <p:nvSpPr>
          <p:cNvPr id="276" name="Google Shape;276;p44"/>
          <p:cNvSpPr txBox="1"/>
          <p:nvPr>
            <p:ph idx="1" type="body"/>
          </p:nvPr>
        </p:nvSpPr>
        <p:spPr>
          <a:xfrm>
            <a:off x="311700" y="1240225"/>
            <a:ext cx="8520600" cy="3389400"/>
          </a:xfrm>
          <a:prstGeom prst="rect">
            <a:avLst/>
          </a:prstGeom>
        </p:spPr>
        <p:txBody>
          <a:bodyPr anchorCtr="0" anchor="t" bIns="91425" lIns="91425" spcFirstLastPara="1" rIns="91425" wrap="square" tIns="91425">
            <a:normAutofit fontScale="85000" lnSpcReduction="10000"/>
          </a:bodyPr>
          <a:lstStyle/>
          <a:p>
            <a:pPr indent="-304165" lvl="0" marL="457200" marR="0" rtl="0" algn="l">
              <a:lnSpc>
                <a:spcPct val="115000"/>
              </a:lnSpc>
              <a:spcBef>
                <a:spcPts val="1000"/>
              </a:spcBef>
              <a:spcAft>
                <a:spcPts val="0"/>
              </a:spcAft>
              <a:buSzPct val="82352"/>
              <a:buChar char="●"/>
            </a:pPr>
            <a:r>
              <a:rPr lang="vi" sz="1700"/>
              <a:t>Kiến thức kiểm thử ví dụ kỹ thuật kiểm thử, phương pháp kiểm thử,... (để tăng hiệu quả kiểm thử)</a:t>
            </a:r>
            <a:endParaRPr sz="1700"/>
          </a:p>
          <a:p>
            <a:pPr indent="-304165" lvl="0" marL="457200" marR="0" rtl="0" algn="l">
              <a:lnSpc>
                <a:spcPct val="115000"/>
              </a:lnSpc>
              <a:spcBef>
                <a:spcPts val="1200"/>
              </a:spcBef>
              <a:spcAft>
                <a:spcPts val="0"/>
              </a:spcAft>
              <a:buSzPct val="82352"/>
              <a:buChar char="●"/>
            </a:pPr>
            <a:r>
              <a:rPr lang="vi" sz="1700"/>
              <a:t>Tỉ mỉ, cẩn thận, tò mò, chú ý đến chi tiết, có phương pháp (để xác định các lỗi, đặc biệt là những lỗi khó tìm thấy)</a:t>
            </a:r>
            <a:endParaRPr sz="1700"/>
          </a:p>
          <a:p>
            <a:pPr indent="-304165" lvl="0" marL="457200" marR="0" rtl="0" algn="l">
              <a:lnSpc>
                <a:spcPct val="115000"/>
              </a:lnSpc>
              <a:spcBef>
                <a:spcPts val="1200"/>
              </a:spcBef>
              <a:spcAft>
                <a:spcPts val="0"/>
              </a:spcAft>
              <a:buSzPct val="82352"/>
              <a:buChar char="●"/>
            </a:pPr>
            <a:r>
              <a:rPr lang="vi" sz="1700"/>
              <a:t>Kỹ năng giao tiếp tốt, lắng nghe tích cực, làm việc theo nhóm (tương tác hiệu quả với tất cả các bên liên quan, truyền đạt thông tin cho người khác dễ hiểu, biết báo cáo và thảo luận về các lỗi)</a:t>
            </a:r>
            <a:endParaRPr sz="1700"/>
          </a:p>
          <a:p>
            <a:pPr indent="-304165" lvl="0" marL="457200" marR="0" rtl="0" algn="l">
              <a:lnSpc>
                <a:spcPct val="115000"/>
              </a:lnSpc>
              <a:spcBef>
                <a:spcPts val="1200"/>
              </a:spcBef>
              <a:spcAft>
                <a:spcPts val="0"/>
              </a:spcAft>
              <a:buSzPct val="82352"/>
              <a:buChar char="●"/>
            </a:pPr>
            <a:r>
              <a:rPr lang="vi" sz="1700"/>
              <a:t>Tư duy phân tích, tư duy phản biện, sáng tạo (để tăng hiệu quả kiểm thử)</a:t>
            </a:r>
            <a:endParaRPr sz="1700"/>
          </a:p>
          <a:p>
            <a:pPr indent="-304165" lvl="0" marL="457200" marR="0" rtl="0" algn="l">
              <a:lnSpc>
                <a:spcPct val="115000"/>
              </a:lnSpc>
              <a:spcBef>
                <a:spcPts val="1200"/>
              </a:spcBef>
              <a:spcAft>
                <a:spcPts val="1200"/>
              </a:spcAft>
              <a:buSzPct val="82352"/>
              <a:buChar char="●"/>
            </a:pPr>
            <a:r>
              <a:rPr lang="vi" sz="1700"/>
              <a:t>Kiến thức về miền (để có thể hiểu và giao tiếp với người dùng cuối/đại diện người dùng)</a:t>
            </a:r>
            <a:endParaRPr sz="1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1.6 </a:t>
            </a:r>
            <a:r>
              <a:rPr lang="vi"/>
              <a:t>Quiz</a:t>
            </a:r>
            <a:r>
              <a:rPr lang="vi"/>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1.1 </a:t>
            </a:r>
            <a:r>
              <a:rPr lang="vi"/>
              <a:t>Kiểm thử là gì</a:t>
            </a:r>
            <a:r>
              <a:rPr lang="vi"/>
              <a:t>?</a:t>
            </a:r>
            <a:endParaRPr/>
          </a:p>
        </p:txBody>
      </p:sp>
      <p:sp>
        <p:nvSpPr>
          <p:cNvPr id="87" name="Google Shape;87;p17"/>
          <p:cNvSpPr txBox="1"/>
          <p:nvPr>
            <p:ph idx="1" type="body"/>
          </p:nvPr>
        </p:nvSpPr>
        <p:spPr>
          <a:xfrm>
            <a:off x="311700" y="1392625"/>
            <a:ext cx="8520600" cy="3409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vi">
                <a:solidFill>
                  <a:srgbClr val="FF00FF"/>
                </a:solidFill>
              </a:rPr>
              <a:t>Kiểm thử phần mềm</a:t>
            </a:r>
            <a:r>
              <a:rPr lang="vi"/>
              <a:t> </a:t>
            </a:r>
            <a:r>
              <a:rPr lang="vi" sz="1600"/>
              <a:t>là một tập các hoạt động</a:t>
            </a:r>
            <a:r>
              <a:rPr lang="vi" sz="1600"/>
              <a:t> </a:t>
            </a:r>
            <a:r>
              <a:rPr lang="vi" sz="1600"/>
              <a:t>để phát hiện các lỗi và đánh giá chất lượng của các tạo tác phần mềm</a:t>
            </a:r>
            <a:endParaRPr sz="1600"/>
          </a:p>
          <a:p>
            <a:pPr indent="-330200" lvl="0" marL="914400" rtl="0" algn="l">
              <a:spcBef>
                <a:spcPts val="0"/>
              </a:spcBef>
              <a:spcAft>
                <a:spcPts val="0"/>
              </a:spcAft>
              <a:buSzPts val="1600"/>
              <a:buChar char="-"/>
            </a:pPr>
            <a:r>
              <a:rPr lang="vi" sz="1600"/>
              <a:t>Kiểm thử có thể là động hoặc tĩnh</a:t>
            </a:r>
            <a:r>
              <a:rPr lang="vi" sz="1600"/>
              <a:t>.</a:t>
            </a:r>
            <a:endParaRPr sz="1600"/>
          </a:p>
          <a:p>
            <a:pPr indent="-330200" lvl="0" marL="914400" rtl="0" algn="l">
              <a:spcBef>
                <a:spcPts val="0"/>
              </a:spcBef>
              <a:spcAft>
                <a:spcPts val="0"/>
              </a:spcAft>
              <a:buSzPts val="1600"/>
              <a:buChar char="-"/>
            </a:pPr>
            <a:r>
              <a:rPr lang="vi" sz="1600"/>
              <a:t>Kiểm thử không chỉ là một hoạt động kỹ thuật. Nó cũng cần được lập kế hoạch, quản lý, ước lượng, theo dõi và kiểm soát một cách chính xác.</a:t>
            </a:r>
            <a:endParaRPr/>
          </a:p>
          <a:p>
            <a:pPr indent="-311150" lvl="0" marL="457200" rtl="0" algn="l">
              <a:spcBef>
                <a:spcPts val="1000"/>
              </a:spcBef>
              <a:spcAft>
                <a:spcPts val="0"/>
              </a:spcAft>
              <a:buSzPts val="1300"/>
              <a:buChar char="●"/>
            </a:pPr>
            <a:r>
              <a:rPr lang="vi"/>
              <a:t>Một số quan niệm sai lầm phổ biến về kiểm thử</a:t>
            </a:r>
            <a:r>
              <a:rPr lang="vi"/>
              <a:t>:</a:t>
            </a:r>
            <a:endParaRPr/>
          </a:p>
          <a:p>
            <a:pPr indent="-330200" lvl="0" marL="914400" marR="0" rtl="0" algn="l">
              <a:lnSpc>
                <a:spcPct val="115000"/>
              </a:lnSpc>
              <a:spcBef>
                <a:spcPts val="0"/>
              </a:spcBef>
              <a:spcAft>
                <a:spcPts val="0"/>
              </a:spcAft>
              <a:buSzPts val="1600"/>
              <a:buChar char="-"/>
            </a:pPr>
            <a:r>
              <a:rPr lang="vi" sz="1600"/>
              <a:t>Chỉ bao gồm việc execute tests</a:t>
            </a:r>
            <a:endParaRPr sz="1600"/>
          </a:p>
          <a:p>
            <a:pPr indent="-330200" lvl="0" marL="914400" marR="0" rtl="0" algn="l">
              <a:lnSpc>
                <a:spcPct val="115000"/>
              </a:lnSpc>
              <a:spcBef>
                <a:spcPts val="0"/>
              </a:spcBef>
              <a:spcAft>
                <a:spcPts val="0"/>
              </a:spcAft>
              <a:buSzPts val="1600"/>
              <a:buChar char="-"/>
            </a:pPr>
            <a:r>
              <a:rPr lang="vi" sz="1600"/>
              <a:t>Tập trung hoàn toàn vào việc verify đối tượng test</a:t>
            </a:r>
            <a:endParaRPr sz="2100">
              <a:solidFill>
                <a:srgbClr val="202124"/>
              </a:solidFill>
              <a:highlight>
                <a:srgbClr val="F8F9FA"/>
              </a:highlight>
              <a:latin typeface="Arial"/>
              <a:ea typeface="Arial"/>
              <a:cs typeface="Arial"/>
              <a:sym typeface="Arial"/>
            </a:endParaRPr>
          </a:p>
          <a:p>
            <a:pPr indent="0" lvl="0" marL="914400" rtl="0" algn="l">
              <a:spcBef>
                <a:spcPts val="1200"/>
              </a:spcBef>
              <a:spcAft>
                <a:spcPts val="1200"/>
              </a:spcAft>
              <a:buNone/>
            </a:pPr>
            <a:r>
              <a:rPr lang="vi"/>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1.1 </a:t>
            </a:r>
            <a:r>
              <a:rPr lang="vi"/>
              <a:t>Kiểm thử là gì?</a:t>
            </a:r>
            <a:endParaRPr/>
          </a:p>
        </p:txBody>
      </p:sp>
      <p:sp>
        <p:nvSpPr>
          <p:cNvPr id="93" name="Google Shape;93;p18"/>
          <p:cNvSpPr txBox="1"/>
          <p:nvPr>
            <p:ph idx="1" type="body"/>
          </p:nvPr>
        </p:nvSpPr>
        <p:spPr>
          <a:xfrm>
            <a:off x="311700" y="1240225"/>
            <a:ext cx="8215200" cy="3654600"/>
          </a:xfrm>
          <a:prstGeom prst="rect">
            <a:avLst/>
          </a:prstGeom>
        </p:spPr>
        <p:txBody>
          <a:bodyPr anchorCtr="0" anchor="t" bIns="91425" lIns="91425" spcFirstLastPara="1" rIns="91425" wrap="square" tIns="91425">
            <a:normAutofit fontScale="55000" lnSpcReduction="10000"/>
          </a:bodyPr>
          <a:lstStyle/>
          <a:p>
            <a:pPr indent="-322897" lvl="0" marL="457200" rtl="0" algn="l">
              <a:spcBef>
                <a:spcPts val="0"/>
              </a:spcBef>
              <a:spcAft>
                <a:spcPts val="0"/>
              </a:spcAft>
              <a:buSzPct val="72000"/>
              <a:buChar char="●"/>
            </a:pPr>
            <a:r>
              <a:rPr lang="vi" sz="3750"/>
              <a:t>Testing và Debugging</a:t>
            </a:r>
            <a:endParaRPr sz="3750"/>
          </a:p>
          <a:p>
            <a:pPr indent="-345598" lvl="0" marL="914400" rtl="0" algn="l">
              <a:lnSpc>
                <a:spcPct val="115000"/>
              </a:lnSpc>
              <a:spcBef>
                <a:spcPts val="1000"/>
              </a:spcBef>
              <a:spcAft>
                <a:spcPts val="0"/>
              </a:spcAft>
              <a:buSzPct val="100000"/>
              <a:buChar char="-"/>
            </a:pPr>
            <a:r>
              <a:rPr lang="vi" sz="3350">
                <a:solidFill>
                  <a:srgbClr val="FF00FF"/>
                </a:solidFill>
              </a:rPr>
              <a:t>Testing</a:t>
            </a:r>
            <a:r>
              <a:rPr lang="vi" sz="3350"/>
              <a:t> có thể kích hoạt failure do các defect trong phần mềm (kiểm thử động) hoặc có thể trực tiếp tìm ra các lỗi trong đối tượng kiểm thử (kiểm thử tĩnh).</a:t>
            </a:r>
            <a:endParaRPr sz="3350"/>
          </a:p>
          <a:p>
            <a:pPr indent="-345598" lvl="0" marL="914400" rtl="0" algn="l">
              <a:lnSpc>
                <a:spcPct val="115000"/>
              </a:lnSpc>
              <a:spcBef>
                <a:spcPts val="1000"/>
              </a:spcBef>
              <a:spcAft>
                <a:spcPts val="0"/>
              </a:spcAft>
              <a:buSzPct val="100000"/>
              <a:buChar char="-"/>
            </a:pPr>
            <a:r>
              <a:rPr lang="vi" sz="3350">
                <a:solidFill>
                  <a:srgbClr val="FF00FF"/>
                </a:solidFill>
              </a:rPr>
              <a:t>Debugging</a:t>
            </a:r>
            <a:r>
              <a:rPr lang="vi" sz="3350"/>
              <a:t> liên quan đến việc tìm nguyên nhân gây ra failure (defect), phân tích nguyên nhân và loại bỏ chúng</a:t>
            </a:r>
            <a:endParaRPr sz="3350"/>
          </a:p>
          <a:p>
            <a:pPr indent="-329882" lvl="0" marL="1371600" rtl="0" algn="l">
              <a:lnSpc>
                <a:spcPct val="115000"/>
              </a:lnSpc>
              <a:spcBef>
                <a:spcPts val="0"/>
              </a:spcBef>
              <a:spcAft>
                <a:spcPts val="0"/>
              </a:spcAft>
              <a:buSzPct val="100000"/>
              <a:buChar char="+"/>
            </a:pPr>
            <a:r>
              <a:rPr lang="vi" sz="2900"/>
              <a:t>Tái hiện failure</a:t>
            </a:r>
            <a:endParaRPr sz="2900"/>
          </a:p>
          <a:p>
            <a:pPr indent="-329882" lvl="0" marL="1371600" rtl="0" algn="l">
              <a:lnSpc>
                <a:spcPct val="115000"/>
              </a:lnSpc>
              <a:spcBef>
                <a:spcPts val="0"/>
              </a:spcBef>
              <a:spcAft>
                <a:spcPts val="0"/>
              </a:spcAft>
              <a:buSzPct val="100000"/>
              <a:buChar char="+"/>
            </a:pPr>
            <a:r>
              <a:rPr lang="vi" sz="2900"/>
              <a:t>Chẩn đoán (tìm ra nguyên nhân gốc rễ)</a:t>
            </a:r>
            <a:endParaRPr sz="2900"/>
          </a:p>
          <a:p>
            <a:pPr indent="-329882" lvl="0" marL="1371600" rtl="0" algn="l">
              <a:lnSpc>
                <a:spcPct val="115000"/>
              </a:lnSpc>
              <a:spcBef>
                <a:spcPts val="0"/>
              </a:spcBef>
              <a:spcAft>
                <a:spcPts val="0"/>
              </a:spcAft>
              <a:buSzPct val="100000"/>
              <a:buChar char="+"/>
            </a:pPr>
            <a:r>
              <a:rPr lang="vi" sz="2900"/>
              <a:t>Khắc phục nguyên nhân</a:t>
            </a:r>
            <a:endParaRPr sz="2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Nội dung</a:t>
            </a:r>
            <a:endParaRPr/>
          </a:p>
        </p:txBody>
      </p:sp>
      <p:sp>
        <p:nvSpPr>
          <p:cNvPr id="99" name="Google Shape;99;p19"/>
          <p:cNvSpPr txBox="1"/>
          <p:nvPr>
            <p:ph idx="1" type="body"/>
          </p:nvPr>
        </p:nvSpPr>
        <p:spPr>
          <a:xfrm>
            <a:off x="311700" y="1392625"/>
            <a:ext cx="8520600" cy="34092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vi">
                <a:solidFill>
                  <a:srgbClr val="000000"/>
                </a:solidFill>
                <a:highlight>
                  <a:schemeClr val="lt1"/>
                </a:highlight>
              </a:rPr>
              <a:t>1.1 Kiểm thử là gì? </a:t>
            </a:r>
            <a:endParaRPr>
              <a:solidFill>
                <a:srgbClr val="000000"/>
              </a:solidFill>
              <a:highlight>
                <a:schemeClr val="lt1"/>
              </a:highlight>
            </a:endParaRPr>
          </a:p>
          <a:p>
            <a:pPr indent="0" lvl="0" marL="0" rtl="0" algn="l">
              <a:spcBef>
                <a:spcPts val="1200"/>
              </a:spcBef>
              <a:spcAft>
                <a:spcPts val="0"/>
              </a:spcAft>
              <a:buNone/>
            </a:pPr>
            <a:r>
              <a:rPr lang="vi">
                <a:solidFill>
                  <a:srgbClr val="000000"/>
                </a:solidFill>
                <a:highlight>
                  <a:srgbClr val="FF706B"/>
                </a:highlight>
              </a:rPr>
              <a:t>1.2 Tại sao kiểm thử lại cần thiết?</a:t>
            </a:r>
            <a:r>
              <a:rPr lang="vi">
                <a:solidFill>
                  <a:srgbClr val="000000"/>
                </a:solidFill>
                <a:highlight>
                  <a:srgbClr val="FFFFFF"/>
                </a:highlight>
              </a:rPr>
              <a:t> </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FFFF"/>
                </a:highlight>
              </a:rPr>
              <a:t>1.3 Nguyên lý kiểm thử</a:t>
            </a:r>
            <a:endParaRPr>
              <a:solidFill>
                <a:srgbClr val="000000"/>
              </a:solidFill>
              <a:highlight>
                <a:srgbClr val="FFFFFF"/>
              </a:highlight>
            </a:endParaRPr>
          </a:p>
          <a:p>
            <a:pPr indent="0" lvl="0" marL="0" rtl="0" algn="l">
              <a:spcBef>
                <a:spcPts val="1200"/>
              </a:spcBef>
              <a:spcAft>
                <a:spcPts val="0"/>
              </a:spcAft>
              <a:buNone/>
            </a:pPr>
            <a:r>
              <a:rPr lang="vi">
                <a:solidFill>
                  <a:srgbClr val="000000"/>
                </a:solidFill>
                <a:highlight>
                  <a:srgbClr val="FFFFFF"/>
                </a:highlight>
              </a:rPr>
              <a:t>1.4 Các hoạt động kiểm thử</a:t>
            </a:r>
            <a:endParaRPr>
              <a:solidFill>
                <a:srgbClr val="000000"/>
              </a:solidFill>
              <a:highlight>
                <a:srgbClr val="FFFFFF"/>
              </a:highlight>
            </a:endParaRPr>
          </a:p>
          <a:p>
            <a:pPr indent="0" lvl="0" marL="0" rtl="0" algn="l">
              <a:spcBef>
                <a:spcPts val="1200"/>
              </a:spcBef>
              <a:spcAft>
                <a:spcPts val="1200"/>
              </a:spcAft>
              <a:buNone/>
            </a:pPr>
            <a:r>
              <a:rPr lang="vi">
                <a:solidFill>
                  <a:srgbClr val="000000"/>
                </a:solidFill>
                <a:highlight>
                  <a:srgbClr val="FFFFFF"/>
                </a:highlight>
              </a:rPr>
              <a:t>1.5 Kỹ năng cần thiết của người kiểm thử</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a:t>
            </a:r>
            <a:r>
              <a:rPr lang="vi"/>
              <a:t>2 </a:t>
            </a:r>
            <a:r>
              <a:rPr lang="vi"/>
              <a:t>Tại sao kiểm thử lại cần thiết</a:t>
            </a:r>
            <a:r>
              <a:rPr lang="vi"/>
              <a:t>?</a:t>
            </a:r>
            <a:endParaRPr/>
          </a:p>
        </p:txBody>
      </p:sp>
      <p:sp>
        <p:nvSpPr>
          <p:cNvPr id="105" name="Google Shape;105;p20"/>
          <p:cNvSpPr txBox="1"/>
          <p:nvPr>
            <p:ph idx="1" type="body"/>
          </p:nvPr>
        </p:nvSpPr>
        <p:spPr>
          <a:xfrm>
            <a:off x="440275" y="1334500"/>
            <a:ext cx="5706300" cy="1183800"/>
          </a:xfrm>
          <a:prstGeom prst="rect">
            <a:avLst/>
          </a:prstGeom>
        </p:spPr>
        <p:txBody>
          <a:bodyPr anchorCtr="0" anchor="t" bIns="91425" lIns="91425" spcFirstLastPara="1" rIns="91425" wrap="square" tIns="91425">
            <a:normAutofit/>
          </a:bodyPr>
          <a:lstStyle/>
          <a:p>
            <a:pPr indent="-311150" lvl="0" marL="457200" rtl="0" algn="l">
              <a:spcBef>
                <a:spcPts val="1000"/>
              </a:spcBef>
              <a:spcAft>
                <a:spcPts val="1200"/>
              </a:spcAft>
              <a:buSzPts val="1300"/>
              <a:buChar char="●"/>
            </a:pPr>
            <a:r>
              <a:rPr lang="vi"/>
              <a:t>Hầu hết mọi người đều có trải nghiệm với phần mềm không hoạt động như mong đợi.</a:t>
            </a:r>
            <a:endParaRPr/>
          </a:p>
        </p:txBody>
      </p:sp>
      <p:pic>
        <p:nvPicPr>
          <p:cNvPr id="106" name="Google Shape;106;p20"/>
          <p:cNvPicPr preferRelativeResize="0"/>
          <p:nvPr/>
        </p:nvPicPr>
        <p:blipFill>
          <a:blip r:embed="rId3">
            <a:alphaModFix/>
          </a:blip>
          <a:stretch>
            <a:fillRect/>
          </a:stretch>
        </p:blipFill>
        <p:spPr>
          <a:xfrm>
            <a:off x="6567600" y="1182100"/>
            <a:ext cx="1884875" cy="1281425"/>
          </a:xfrm>
          <a:prstGeom prst="rect">
            <a:avLst/>
          </a:prstGeom>
          <a:noFill/>
          <a:ln>
            <a:noFill/>
          </a:ln>
        </p:spPr>
      </p:pic>
      <p:sp>
        <p:nvSpPr>
          <p:cNvPr id="107" name="Google Shape;107;p20"/>
          <p:cNvSpPr txBox="1"/>
          <p:nvPr>
            <p:ph idx="1" type="body"/>
          </p:nvPr>
        </p:nvSpPr>
        <p:spPr>
          <a:xfrm>
            <a:off x="431725" y="2518300"/>
            <a:ext cx="6032100" cy="2282400"/>
          </a:xfrm>
          <a:prstGeom prst="rect">
            <a:avLst/>
          </a:prstGeom>
        </p:spPr>
        <p:txBody>
          <a:bodyPr anchorCtr="0" anchor="t" bIns="91425" lIns="91425" spcFirstLastPara="1" rIns="91425" wrap="square" tIns="91425">
            <a:normAutofit/>
          </a:bodyPr>
          <a:lstStyle/>
          <a:p>
            <a:pPr indent="-311150" lvl="0" marL="457200" rtl="0" algn="l">
              <a:spcBef>
                <a:spcPts val="1000"/>
              </a:spcBef>
              <a:spcAft>
                <a:spcPts val="0"/>
              </a:spcAft>
              <a:buSzPts val="1300"/>
              <a:buChar char="●"/>
            </a:pPr>
            <a:r>
              <a:rPr lang="vi"/>
              <a:t>Phần mềm không hoạt động chính xác có thể dẫn đến nhiều vấn đề, bao gồm mất tiền, thời gian hoặc danh tiếng kinh doanh và trong trường hợp nghiêm trọng, thậm chí là thương tích hoặc tử vong.</a:t>
            </a:r>
            <a:endParaRPr/>
          </a:p>
        </p:txBody>
      </p:sp>
      <p:pic>
        <p:nvPicPr>
          <p:cNvPr id="108" name="Google Shape;108;p20"/>
          <p:cNvPicPr preferRelativeResize="0"/>
          <p:nvPr/>
        </p:nvPicPr>
        <p:blipFill>
          <a:blip r:embed="rId4">
            <a:alphaModFix/>
          </a:blip>
          <a:stretch>
            <a:fillRect/>
          </a:stretch>
        </p:blipFill>
        <p:spPr>
          <a:xfrm>
            <a:off x="6815425" y="2474150"/>
            <a:ext cx="1560849" cy="1139350"/>
          </a:xfrm>
          <a:prstGeom prst="rect">
            <a:avLst/>
          </a:prstGeom>
          <a:noFill/>
          <a:ln>
            <a:noFill/>
          </a:ln>
        </p:spPr>
      </p:pic>
      <p:pic>
        <p:nvPicPr>
          <p:cNvPr id="109" name="Google Shape;109;p20"/>
          <p:cNvPicPr preferRelativeResize="0"/>
          <p:nvPr/>
        </p:nvPicPr>
        <p:blipFill rotWithShape="1">
          <a:blip r:embed="rId5">
            <a:alphaModFix/>
          </a:blip>
          <a:srcRect b="0" l="0" r="0" t="0"/>
          <a:stretch/>
        </p:blipFill>
        <p:spPr>
          <a:xfrm>
            <a:off x="6781925" y="3836979"/>
            <a:ext cx="1670550" cy="10779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a:t>
            </a:r>
            <a:r>
              <a:rPr lang="vi"/>
              <a:t>2 </a:t>
            </a:r>
            <a:r>
              <a:rPr lang="vi"/>
              <a:t>Tại sao kiểm thử phần mềm lại cần thiết</a:t>
            </a:r>
            <a:r>
              <a:rPr lang="vi"/>
              <a:t>?</a:t>
            </a:r>
            <a:endParaRPr/>
          </a:p>
        </p:txBody>
      </p:sp>
      <p:sp>
        <p:nvSpPr>
          <p:cNvPr id="115" name="Google Shape;115;p21"/>
          <p:cNvSpPr txBox="1"/>
          <p:nvPr>
            <p:ph idx="1" type="body"/>
          </p:nvPr>
        </p:nvSpPr>
        <p:spPr>
          <a:xfrm>
            <a:off x="311700" y="1240225"/>
            <a:ext cx="8520600" cy="3099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vi"/>
              <a:t>Một số thuật ngữ liên quan đến lỗi:</a:t>
            </a:r>
            <a:endParaRPr/>
          </a:p>
          <a:p>
            <a:pPr indent="0" lvl="0" marL="0" rtl="0" algn="l">
              <a:spcBef>
                <a:spcPts val="1200"/>
              </a:spcBef>
              <a:spcAft>
                <a:spcPts val="0"/>
              </a:spcAft>
              <a:buNone/>
            </a:pPr>
            <a:r>
              <a:rPr lang="vi">
                <a:solidFill>
                  <a:schemeClr val="dk1"/>
                </a:solidFill>
              </a:rPr>
              <a:t>Error (mistake):</a:t>
            </a:r>
            <a:r>
              <a:rPr lang="vi"/>
              <a:t> Một hành động của con người tạo ra một kết quả không chính xác </a:t>
            </a:r>
            <a:endParaRPr/>
          </a:p>
          <a:p>
            <a:pPr indent="0" lvl="0" marL="0" rtl="0" algn="l">
              <a:spcBef>
                <a:spcPts val="1800"/>
              </a:spcBef>
              <a:spcAft>
                <a:spcPts val="0"/>
              </a:spcAft>
              <a:buNone/>
            </a:pPr>
            <a:r>
              <a:rPr lang="vi">
                <a:solidFill>
                  <a:schemeClr val="dk1"/>
                </a:solidFill>
              </a:rPr>
              <a:t>Defect (fault/bug):</a:t>
            </a:r>
            <a:r>
              <a:rPr lang="vi"/>
              <a:t> Biểu hiện của error trong phần mềm</a:t>
            </a:r>
            <a:endParaRPr/>
          </a:p>
          <a:p>
            <a:pPr indent="0" lvl="0" marL="0" rtl="0" algn="l">
              <a:spcBef>
                <a:spcPts val="1800"/>
              </a:spcBef>
              <a:spcAft>
                <a:spcPts val="0"/>
              </a:spcAft>
              <a:buNone/>
            </a:pPr>
            <a:r>
              <a:rPr lang="vi">
                <a:solidFill>
                  <a:schemeClr val="dk1"/>
                </a:solidFill>
              </a:rPr>
              <a:t>Failure:</a:t>
            </a:r>
            <a:r>
              <a:rPr lang="vi"/>
              <a:t> Một sự kiện trong đó một thành phần hoặc hệ thống không thực hiện một chức năng yêu cầu trong các giới hạn được xác định</a:t>
            </a:r>
            <a:endParaRPr/>
          </a:p>
          <a:p>
            <a:pPr indent="0" lvl="0" marL="0" rtl="0" algn="l">
              <a:spcBef>
                <a:spcPts val="1800"/>
              </a:spcBef>
              <a:spcAft>
                <a:spcPts val="1200"/>
              </a:spcAft>
              <a:buNone/>
            </a:pPr>
            <a:r>
              <a:rPr lang="vi">
                <a:solidFill>
                  <a:schemeClr val="dk1"/>
                </a:solidFill>
              </a:rPr>
              <a:t>Root cause:</a:t>
            </a:r>
            <a:r>
              <a:rPr lang="vi"/>
              <a:t> là nguyên nhân cơ bản dẫn đến sự xuất hiện của vấn đề</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vi"/>
              <a:t>1.2 Tại sao kiểm thử phần mềm lại cần thiết?</a:t>
            </a:r>
            <a:endParaRPr/>
          </a:p>
        </p:txBody>
      </p:sp>
      <p:sp>
        <p:nvSpPr>
          <p:cNvPr id="121" name="Google Shape;121;p22"/>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Một số thuật ngữ liên quan đến lỗi:</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i="1" lang="vi" sz="1400">
                <a:solidFill>
                  <a:srgbClr val="2D313B"/>
                </a:solidFill>
                <a:highlight>
                  <a:srgbClr val="FFFFFF"/>
                </a:highlight>
              </a:rPr>
              <a:t>Con người gây ra </a:t>
            </a:r>
            <a:r>
              <a:rPr i="1" lang="vi" sz="1400">
                <a:solidFill>
                  <a:schemeClr val="dk1"/>
                </a:solidFill>
                <a:highlight>
                  <a:srgbClr val="FFFFFF"/>
                </a:highlight>
              </a:rPr>
              <a:t>error</a:t>
            </a:r>
            <a:r>
              <a:rPr i="1" lang="vi" sz="1400">
                <a:solidFill>
                  <a:srgbClr val="2D313B"/>
                </a:solidFill>
                <a:highlight>
                  <a:srgbClr val="FFFFFF"/>
                </a:highlight>
              </a:rPr>
              <a:t>, </a:t>
            </a:r>
            <a:r>
              <a:rPr i="1" lang="vi" sz="1400">
                <a:solidFill>
                  <a:schemeClr val="dk1"/>
                </a:solidFill>
                <a:highlight>
                  <a:srgbClr val="FFFFFF"/>
                </a:highlight>
              </a:rPr>
              <a:t>mistake</a:t>
            </a:r>
            <a:r>
              <a:rPr i="1" lang="vi" sz="1400">
                <a:solidFill>
                  <a:srgbClr val="2D313B"/>
                </a:solidFill>
                <a:highlight>
                  <a:srgbClr val="FFFFFF"/>
                </a:highlight>
              </a:rPr>
              <a:t> trong code, tài liệu,... =&gt; dẫn đến có </a:t>
            </a:r>
            <a:r>
              <a:rPr i="1" lang="vi" sz="1400">
                <a:solidFill>
                  <a:schemeClr val="dk1"/>
                </a:solidFill>
                <a:highlight>
                  <a:srgbClr val="FFFFFF"/>
                </a:highlight>
              </a:rPr>
              <a:t>bug</a:t>
            </a:r>
            <a:r>
              <a:rPr i="1" lang="vi" sz="1400">
                <a:solidFill>
                  <a:srgbClr val="2D313B"/>
                </a:solidFill>
                <a:highlight>
                  <a:srgbClr val="FFFFFF"/>
                </a:highlight>
              </a:rPr>
              <a:t>, </a:t>
            </a:r>
            <a:r>
              <a:rPr i="1" lang="vi" sz="1400">
                <a:solidFill>
                  <a:schemeClr val="dk1"/>
                </a:solidFill>
                <a:highlight>
                  <a:srgbClr val="FFFFFF"/>
                </a:highlight>
              </a:rPr>
              <a:t>defect</a:t>
            </a:r>
            <a:r>
              <a:rPr i="1" lang="vi" sz="1400">
                <a:solidFill>
                  <a:srgbClr val="2D313B"/>
                </a:solidFill>
                <a:highlight>
                  <a:srgbClr val="FFFFFF"/>
                </a:highlight>
              </a:rPr>
              <a:t> hoặc </a:t>
            </a:r>
            <a:r>
              <a:rPr i="1" lang="vi" sz="1400">
                <a:solidFill>
                  <a:schemeClr val="dk1"/>
                </a:solidFill>
                <a:highlight>
                  <a:srgbClr val="FFFFFF"/>
                </a:highlight>
              </a:rPr>
              <a:t>fault</a:t>
            </a:r>
            <a:r>
              <a:rPr i="1" lang="vi" sz="1400">
                <a:solidFill>
                  <a:srgbClr val="2D313B"/>
                </a:solidFill>
                <a:highlight>
                  <a:srgbClr val="FFFFFF"/>
                </a:highlight>
              </a:rPr>
              <a:t> trong code</a:t>
            </a:r>
            <a:r>
              <a:rPr i="1" lang="vi" sz="1400">
                <a:highlight>
                  <a:srgbClr val="FFFFFF"/>
                </a:highlight>
              </a:rPr>
              <a:t>,</a:t>
            </a:r>
            <a:r>
              <a:rPr i="1" lang="vi" sz="1400">
                <a:solidFill>
                  <a:schemeClr val="dk1"/>
                </a:solidFill>
                <a:highlight>
                  <a:srgbClr val="FFFFFF"/>
                </a:highlight>
              </a:rPr>
              <a:t> </a:t>
            </a:r>
            <a:r>
              <a:rPr i="1" lang="vi" sz="1400">
                <a:solidFill>
                  <a:srgbClr val="2D313B"/>
                </a:solidFill>
                <a:highlight>
                  <a:srgbClr val="FFFFFF"/>
                </a:highlight>
              </a:rPr>
              <a:t>tài liệu =&gt; khi thực thi chương trình thì bắt gặp </a:t>
            </a:r>
            <a:r>
              <a:rPr i="1" lang="vi" sz="1400">
                <a:solidFill>
                  <a:schemeClr val="dk1"/>
                </a:solidFill>
                <a:highlight>
                  <a:srgbClr val="FFFFFF"/>
                </a:highlight>
              </a:rPr>
              <a:t>failure</a:t>
            </a:r>
            <a:r>
              <a:rPr i="1" lang="vi" sz="1400">
                <a:solidFill>
                  <a:srgbClr val="2D313B"/>
                </a:solidFill>
                <a:highlight>
                  <a:srgbClr val="FFFFFF"/>
                </a:highlight>
              </a:rPr>
              <a:t>. Và tất cả các thứ này gọi chung là </a:t>
            </a:r>
            <a:r>
              <a:rPr b="1" i="1" lang="vi" sz="1400">
                <a:solidFill>
                  <a:srgbClr val="2D313B"/>
                </a:solidFill>
                <a:highlight>
                  <a:srgbClr val="FFFFFF"/>
                </a:highlight>
              </a:rPr>
              <a:t>Issue</a:t>
            </a:r>
            <a:r>
              <a:rPr i="1" lang="vi" sz="1400">
                <a:solidFill>
                  <a:srgbClr val="2D313B"/>
                </a:solidFill>
                <a:highlight>
                  <a:srgbClr val="FFFFFF"/>
                </a:highlight>
              </a:rPr>
              <a:t> hay các vấn đề cần phải giải quyết.</a:t>
            </a:r>
            <a:endParaRPr i="1" sz="1400"/>
          </a:p>
        </p:txBody>
      </p:sp>
      <p:grpSp>
        <p:nvGrpSpPr>
          <p:cNvPr id="122" name="Google Shape;122;p22"/>
          <p:cNvGrpSpPr/>
          <p:nvPr/>
        </p:nvGrpSpPr>
        <p:grpSpPr>
          <a:xfrm>
            <a:off x="572450" y="2113800"/>
            <a:ext cx="7629925" cy="869100"/>
            <a:chOff x="572450" y="2113800"/>
            <a:chExt cx="7629925" cy="869100"/>
          </a:xfrm>
        </p:grpSpPr>
        <p:sp>
          <p:nvSpPr>
            <p:cNvPr id="123" name="Google Shape;123;p22"/>
            <p:cNvSpPr/>
            <p:nvPr/>
          </p:nvSpPr>
          <p:spPr>
            <a:xfrm>
              <a:off x="572450" y="2155200"/>
              <a:ext cx="1896900" cy="786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latin typeface="Source Code Pro"/>
                  <a:ea typeface="Source Code Pro"/>
                  <a:cs typeface="Source Code Pro"/>
                  <a:sym typeface="Source Code Pro"/>
                </a:rPr>
                <a:t>Error/Mistake</a:t>
              </a:r>
              <a:endParaRPr>
                <a:latin typeface="Source Code Pro"/>
                <a:ea typeface="Source Code Pro"/>
                <a:cs typeface="Source Code Pro"/>
                <a:sym typeface="Source Code Pro"/>
              </a:endParaRPr>
            </a:p>
          </p:txBody>
        </p:sp>
        <p:sp>
          <p:nvSpPr>
            <p:cNvPr id="124" name="Google Shape;124;p22"/>
            <p:cNvSpPr/>
            <p:nvPr/>
          </p:nvSpPr>
          <p:spPr>
            <a:xfrm>
              <a:off x="3271675" y="2155200"/>
              <a:ext cx="2076300" cy="8277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latin typeface="Source Code Pro"/>
                  <a:ea typeface="Source Code Pro"/>
                  <a:cs typeface="Source Code Pro"/>
                  <a:sym typeface="Source Code Pro"/>
                </a:rPr>
                <a:t>Defect/Fault/Bug</a:t>
              </a:r>
              <a:endParaRPr>
                <a:latin typeface="Source Code Pro"/>
                <a:ea typeface="Source Code Pro"/>
                <a:cs typeface="Source Code Pro"/>
                <a:sym typeface="Source Code Pro"/>
              </a:endParaRPr>
            </a:p>
          </p:txBody>
        </p:sp>
        <p:sp>
          <p:nvSpPr>
            <p:cNvPr id="125" name="Google Shape;125;p22"/>
            <p:cNvSpPr/>
            <p:nvPr/>
          </p:nvSpPr>
          <p:spPr>
            <a:xfrm>
              <a:off x="6126075" y="2113800"/>
              <a:ext cx="2076300" cy="827700"/>
            </a:xfrm>
            <a:prstGeom prst="roundRect">
              <a:avLst>
                <a:gd fmla="val 16667" name="adj"/>
              </a:avLst>
            </a:prstGeom>
            <a:solidFill>
              <a:srgbClr val="FF70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latin typeface="Source Code Pro"/>
                  <a:ea typeface="Source Code Pro"/>
                  <a:cs typeface="Source Code Pro"/>
                  <a:sym typeface="Source Code Pro"/>
                </a:rPr>
                <a:t>Failure</a:t>
              </a:r>
              <a:endParaRPr>
                <a:latin typeface="Source Code Pro"/>
                <a:ea typeface="Source Code Pro"/>
                <a:cs typeface="Source Code Pro"/>
                <a:sym typeface="Source Code Pro"/>
              </a:endParaRPr>
            </a:p>
          </p:txBody>
        </p:sp>
        <p:sp>
          <p:nvSpPr>
            <p:cNvPr id="126" name="Google Shape;126;p22"/>
            <p:cNvSpPr/>
            <p:nvPr/>
          </p:nvSpPr>
          <p:spPr>
            <a:xfrm>
              <a:off x="2486300" y="2520475"/>
              <a:ext cx="785400" cy="2136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27" name="Google Shape;127;p22"/>
            <p:cNvSpPr/>
            <p:nvPr/>
          </p:nvSpPr>
          <p:spPr>
            <a:xfrm>
              <a:off x="5347975" y="2420850"/>
              <a:ext cx="785400" cy="2136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